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2"/>
  </p:notesMasterIdLst>
  <p:sldIdLst>
    <p:sldId id="256" r:id="rId2"/>
    <p:sldId id="257" r:id="rId3"/>
    <p:sldId id="288" r:id="rId4"/>
    <p:sldId id="258" r:id="rId5"/>
    <p:sldId id="259" r:id="rId6"/>
    <p:sldId id="260" r:id="rId7"/>
    <p:sldId id="261" r:id="rId8"/>
    <p:sldId id="281" r:id="rId9"/>
    <p:sldId id="262" r:id="rId10"/>
    <p:sldId id="282" r:id="rId11"/>
    <p:sldId id="264" r:id="rId12"/>
    <p:sldId id="265" r:id="rId13"/>
    <p:sldId id="267" r:id="rId14"/>
    <p:sldId id="268" r:id="rId15"/>
    <p:sldId id="269" r:id="rId16"/>
    <p:sldId id="284" r:id="rId17"/>
    <p:sldId id="285" r:id="rId18"/>
    <p:sldId id="286" r:id="rId19"/>
    <p:sldId id="270" r:id="rId20"/>
    <p:sldId id="271" r:id="rId21"/>
    <p:sldId id="289" r:id="rId22"/>
    <p:sldId id="290" r:id="rId23"/>
    <p:sldId id="272" r:id="rId24"/>
    <p:sldId id="291" r:id="rId25"/>
    <p:sldId id="292" r:id="rId26"/>
    <p:sldId id="274" r:id="rId27"/>
    <p:sldId id="275" r:id="rId28"/>
    <p:sldId id="297" r:id="rId29"/>
    <p:sldId id="293" r:id="rId30"/>
    <p:sldId id="294" r:id="rId31"/>
    <p:sldId id="296" r:id="rId32"/>
    <p:sldId id="295" r:id="rId33"/>
    <p:sldId id="298" r:id="rId34"/>
    <p:sldId id="276" r:id="rId35"/>
    <p:sldId id="277" r:id="rId36"/>
    <p:sldId id="278" r:id="rId37"/>
    <p:sldId id="283" r:id="rId38"/>
    <p:sldId id="287" r:id="rId39"/>
    <p:sldId id="279" r:id="rId40"/>
    <p:sldId id="280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13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4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4EAF0-028F-456E-B3EB-E05147E76DF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8DAF2-C24A-418A-B6AA-4ACF2BBCA74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8DAF2-C24A-418A-B6AA-4ACF2BBCA740}" type="slidenum">
              <a:rPr lang="ko-KR" altLang="en-US" smtClean="0"/>
              <a:pPr/>
              <a:t>25</a:t>
            </a:fld>
            <a:endParaRPr lang="ko-KR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1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42910" y="3571876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pic>
        <p:nvPicPr>
          <p:cNvPr id="12" name="Picture 2" descr="C:\Users\Blue Mir\Desktop\88x3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6464300"/>
            <a:ext cx="1117600" cy="3937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직사각형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0" name="Picture 2" descr="C:\Users\Blue Mir\Desktop\88x3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6464300"/>
            <a:ext cx="1117600" cy="3937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0" name="Picture 2" descr="C:\Users\Blue Mir\Desktop\88x3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6464300"/>
            <a:ext cx="1117600" cy="3937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5" name="Picture 2" descr="C:\Users\Blue Mir\Desktop\88x3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6464300"/>
            <a:ext cx="1117600" cy="3937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ko-KR" altLang="en-US" dirty="0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11" name="직사각형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0" name="Picture 2" descr="C:\Users\Blue Mir\Desktop\88x3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6464300"/>
            <a:ext cx="1117600" cy="3937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직사각형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35F1E3F-5312-47A4-B134-312A5872953C}" type="datetimeFigureOut">
              <a:rPr lang="ko-KR" altLang="en-US" smtClean="0"/>
              <a:pPr/>
              <a:t>2010-07-08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2F41125-2307-4A86-9047-8CEF4D07C90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1" name="Picture 2" descr="C:\Users\Blue Mir\Desktop\88x31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6400" y="6464300"/>
            <a:ext cx="1117600" cy="39370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1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1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1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1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1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++0x" TargetMode="External"/><Relationship Id="rId2" Type="http://schemas.openxmlformats.org/officeDocument/2006/relationships/hyperlink" Target="http://download.microsoft.com/download/1/9/4/194B6F74-8A72-482D-AF0E-31CE9D855372/VisualC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ccamsrazr.net/tt/217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857496"/>
            <a:ext cx="3071834" cy="857256"/>
          </a:xfrm>
        </p:spPr>
        <p:txBody>
          <a:bodyPr>
            <a:noAutofit/>
          </a:bodyPr>
          <a:lstStyle/>
          <a:p>
            <a:r>
              <a:rPr lang="en-US" altLang="ko-KR" sz="6600" dirty="0" smtClean="0"/>
              <a:t>C++ 0x</a:t>
            </a:r>
            <a:endParaRPr lang="ko-KR" altLang="en-US" sz="6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357818" y="4357694"/>
            <a:ext cx="3357586" cy="642360"/>
          </a:xfrm>
        </p:spPr>
        <p:txBody>
          <a:bodyPr/>
          <a:lstStyle/>
          <a:p>
            <a:r>
              <a:rPr lang="en-US" altLang="ko-KR" dirty="0" smtClean="0"/>
              <a:t>Made by </a:t>
            </a:r>
            <a:r>
              <a:rPr lang="ko-KR" altLang="en-US" dirty="0" smtClean="0"/>
              <a:t>푸르미르</a:t>
            </a:r>
            <a:endParaRPr lang="en-US" altLang="ko-KR" dirty="0" smtClean="0"/>
          </a:p>
          <a:p>
            <a:r>
              <a:rPr lang="en-US" altLang="ko-KR" dirty="0" smtClean="0"/>
              <a:t>http://blog.naver.com/qa22ahj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</a:t>
            </a:r>
            <a:r>
              <a:rPr lang="ko-KR" altLang="en-US" dirty="0" smtClean="0"/>
              <a:t>의 위기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템플릿</a:t>
            </a:r>
            <a:r>
              <a:rPr lang="en-US" altLang="ko-KR" dirty="0" smtClean="0"/>
              <a:t>! </a:t>
            </a:r>
            <a:r>
              <a:rPr lang="ko-KR" altLang="en-US" dirty="0" smtClean="0"/>
              <a:t>간단하게는 못쓰는 것인가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sz="1800" dirty="0" smtClean="0">
              <a:latin typeface="나눔고딕코딩" pitchFamily="49" charset="-127"/>
              <a:ea typeface="나눔고딕코딩" pitchFamily="49" charset="-127"/>
            </a:endParaRPr>
          </a:p>
          <a:p>
            <a:pPr>
              <a:buNone/>
            </a:pPr>
            <a:endParaRPr lang="en-US" altLang="ko-KR" sz="1800" dirty="0" smtClean="0">
              <a:latin typeface="나눔고딕코딩" pitchFamily="49" charset="-127"/>
              <a:ea typeface="나눔고딕코딩" pitchFamily="49" charset="-127"/>
            </a:endParaRPr>
          </a:p>
          <a:p>
            <a:pPr>
              <a:buNone/>
            </a:pPr>
            <a:r>
              <a:rPr lang="en-US" altLang="ko-KR" sz="1800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sz="18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18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pPr>
              <a:buNone/>
            </a:pPr>
            <a:r>
              <a:rPr lang="en-US" altLang="ko-KR" sz="1800" dirty="0" err="1" smtClean="0"/>
              <a:t>typedef</a:t>
            </a:r>
            <a:r>
              <a:rPr lang="en-US" altLang="ko-KR" sz="1800" dirty="0" smtClean="0"/>
              <a:t> std::list&lt;</a:t>
            </a:r>
            <a:r>
              <a:rPr lang="en-US" altLang="ko-KR" sz="1800" dirty="0" err="1" smtClean="0"/>
              <a:t>MCommand</a:t>
            </a:r>
            <a:r>
              <a:rPr lang="en-US" altLang="ko-KR" sz="1800" dirty="0" smtClean="0"/>
              <a:t>*&gt; LIST_COMMAND;</a:t>
            </a:r>
          </a:p>
          <a:p>
            <a:pPr>
              <a:buNone/>
            </a:pPr>
            <a:r>
              <a:rPr lang="en-US" altLang="ko-KR" sz="1800" dirty="0" smtClean="0"/>
              <a:t>LIST_COMMAND::</a:t>
            </a:r>
            <a:r>
              <a:rPr lang="en-US" altLang="ko-KR" sz="1800" dirty="0" err="1" smtClean="0"/>
              <a:t>iterator</a:t>
            </a:r>
            <a:r>
              <a:rPr lang="en-US" altLang="ko-KR" sz="1800" dirty="0" smtClean="0"/>
              <a:t> </a:t>
            </a:r>
            <a:r>
              <a:rPr lang="en-US" altLang="ko-KR" sz="1800" dirty="0" err="1" smtClean="0"/>
              <a:t>iter</a:t>
            </a:r>
            <a:r>
              <a:rPr lang="en-US" altLang="ko-KR" sz="1800" dirty="0" smtClean="0"/>
              <a:t> = </a:t>
            </a:r>
            <a:r>
              <a:rPr lang="en-US" altLang="ko-KR" sz="1800" dirty="0" err="1" smtClean="0"/>
              <a:t>m_listCommand.begin</a:t>
            </a:r>
            <a:r>
              <a:rPr lang="en-US" altLang="ko-KR" sz="1800" dirty="0" smtClean="0"/>
              <a:t>;</a:t>
            </a:r>
            <a:endParaRPr lang="en-US" altLang="ko-KR" sz="1800" dirty="0" smtClean="0">
              <a:latin typeface="나눔고딕코딩" pitchFamily="49" charset="-127"/>
              <a:ea typeface="나눔고딕코딩" pitchFamily="49" charset="-127"/>
            </a:endParaRPr>
          </a:p>
          <a:p>
            <a:pPr>
              <a:buNone/>
            </a:pPr>
            <a:r>
              <a:rPr lang="en-US" altLang="ko-KR" sz="1800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sz="18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18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endParaRPr lang="ko-KR" altLang="en-US" dirty="0"/>
          </a:p>
        </p:txBody>
      </p:sp>
      <p:pic>
        <p:nvPicPr>
          <p:cNvPr id="1026" name="Picture 2" descr="C:\Users\Blue Mir\Pictures\짤방\kjdu12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861048"/>
            <a:ext cx="2088232" cy="278430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714876" y="4857760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머리가 아프다</a:t>
            </a:r>
            <a:r>
              <a:rPr lang="en-US" altLang="ko-KR" sz="3600" dirty="0" smtClean="0"/>
              <a:t>!!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그렇다면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고쳐야지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pic>
        <p:nvPicPr>
          <p:cNvPr id="3074" name="Picture 2" descr="C:\Users\Blue Mir\Pictures\짤방\computer_repair_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1714488"/>
            <a:ext cx="4714908" cy="46520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C++0x</a:t>
            </a:r>
            <a:r>
              <a:rPr lang="ko-KR" altLang="en-US" dirty="0" smtClean="0"/>
              <a:t>의 강림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643570" y="1775191"/>
            <a:ext cx="3043230" cy="4625609"/>
          </a:xfrm>
        </p:spPr>
        <p:txBody>
          <a:bodyPr/>
          <a:lstStyle/>
          <a:p>
            <a:r>
              <a:rPr lang="ko-KR" altLang="en-US" dirty="0" smtClean="0"/>
              <a:t>강력한 기능의 그분이 오신다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pic>
        <p:nvPicPr>
          <p:cNvPr id="2053" name="Picture 5" descr="C:\Users\Blue Mir\Pictures\짤방\untitle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785926"/>
            <a:ext cx="5210175" cy="3924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C++0x</a:t>
            </a:r>
            <a:r>
              <a:rPr lang="ko-KR" altLang="en-US" dirty="0" smtClean="0"/>
              <a:t>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템플릿을 보다 편하고 쉽게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Auto, </a:t>
            </a:r>
            <a:r>
              <a:rPr lang="en-US" altLang="ko-KR" dirty="0" err="1" smtClean="0"/>
              <a:t>Decltype</a:t>
            </a:r>
            <a:endParaRPr lang="en-US" altLang="ko-KR" dirty="0" smtClean="0"/>
          </a:p>
          <a:p>
            <a:r>
              <a:rPr lang="en-US" altLang="ko-KR" dirty="0" smtClean="0"/>
              <a:t>STL</a:t>
            </a:r>
            <a:r>
              <a:rPr lang="ko-KR" altLang="en-US" dirty="0"/>
              <a:t> </a:t>
            </a:r>
            <a:r>
              <a:rPr lang="ko-KR" altLang="en-US" dirty="0" smtClean="0"/>
              <a:t>및 기본 라이브러리의 사용을 편하게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람다</a:t>
            </a:r>
            <a:r>
              <a:rPr lang="en-US" altLang="ko-KR" dirty="0" smtClean="0"/>
              <a:t> (lambda)</a:t>
            </a:r>
          </a:p>
          <a:p>
            <a:r>
              <a:rPr lang="ko-KR" altLang="en-US" dirty="0" smtClean="0"/>
              <a:t>보다 좋은 성능</a:t>
            </a:r>
            <a:r>
              <a:rPr lang="en-US" altLang="ko-KR" dirty="0" smtClean="0"/>
              <a:t>!</a:t>
            </a:r>
          </a:p>
          <a:p>
            <a:pPr lvl="1"/>
            <a:r>
              <a:rPr lang="ko-KR" altLang="en-US" dirty="0" err="1" smtClean="0"/>
              <a:t>우측값참조</a:t>
            </a:r>
            <a:endParaRPr lang="en-US" altLang="ko-KR" dirty="0" smtClean="0"/>
          </a:p>
          <a:p>
            <a:r>
              <a:rPr lang="en-US" altLang="ko-KR" dirty="0" err="1"/>
              <a:t>n</a:t>
            </a:r>
            <a:r>
              <a:rPr lang="en-US" altLang="ko-KR" dirty="0" err="1" smtClean="0"/>
              <a:t>ullptr</a:t>
            </a:r>
            <a:r>
              <a:rPr lang="en-US" altLang="ko-KR" dirty="0" smtClean="0"/>
              <a:t>, </a:t>
            </a:r>
            <a:r>
              <a:rPr lang="en-US" altLang="ko-KR" dirty="0" err="1"/>
              <a:t>static_assert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Auto Type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STL! </a:t>
            </a:r>
            <a:r>
              <a:rPr lang="ko-KR" altLang="en-US" dirty="0" smtClean="0"/>
              <a:t>네 녀석은 더 이상 어렵지 않아</a:t>
            </a:r>
            <a:r>
              <a:rPr lang="en-US" altLang="ko-KR" dirty="0" smtClean="0"/>
              <a:t>!</a:t>
            </a:r>
          </a:p>
          <a:p>
            <a:pPr lvl="1"/>
            <a:r>
              <a:rPr lang="ko-KR" altLang="en-US" dirty="0" smtClean="0"/>
              <a:t>쉽고 간단한 타입결정법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컴파일타임에 타입이 결정된다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Auto </a:t>
            </a:r>
            <a:r>
              <a:rPr lang="ko-KR" altLang="en-US" dirty="0" smtClean="0"/>
              <a:t>한방이면  타입을 고민하는 걱정은 끝</a:t>
            </a:r>
            <a:r>
              <a:rPr lang="en-US" altLang="ko-KR" dirty="0" smtClean="0"/>
              <a:t>!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Auto Type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796553"/>
          </a:xfrm>
        </p:spPr>
        <p:txBody>
          <a:bodyPr/>
          <a:lstStyle/>
          <a:p>
            <a:r>
              <a:rPr lang="ko-KR" altLang="en-US" dirty="0" smtClean="0"/>
              <a:t>기본형에 </a:t>
            </a:r>
            <a:r>
              <a:rPr lang="en-US" altLang="ko-KR" dirty="0" smtClean="0"/>
              <a:t>Auto</a:t>
            </a:r>
            <a:r>
              <a:rPr lang="ko-KR" altLang="en-US" dirty="0" smtClean="0"/>
              <a:t>를 사용하기 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2357430"/>
            <a:ext cx="44291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#include &lt;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iostream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using namespace std;</a:t>
            </a:r>
          </a:p>
          <a:p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main()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{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// char*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auto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NPCName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= "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BugKing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";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cout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&lt;&lt;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NPCName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&lt;&lt;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endl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//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endParaRPr lang="en-US" altLang="ko-KR" dirty="0" smtClean="0">
              <a:latin typeface="나눔고딕코딩" pitchFamily="49" charset="-127"/>
              <a:ea typeface="나눔고딕코딩" pitchFamily="49" charset="-127"/>
            </a:endParaRP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auto Number = 1;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cout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&lt;&lt; Number &lt;&lt;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endl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getchar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();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return 0;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}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  <a:endParaRPr lang="ko-KR" altLang="en-US" dirty="0">
              <a:latin typeface="나눔고딕코딩" pitchFamily="49" charset="-127"/>
              <a:ea typeface="나눔고딕코딩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Auto Type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796553"/>
          </a:xfrm>
        </p:spPr>
        <p:txBody>
          <a:bodyPr/>
          <a:lstStyle/>
          <a:p>
            <a:r>
              <a:rPr lang="ko-KR" altLang="en-US" dirty="0" smtClean="0"/>
              <a:t>포인터나 참조변수에 </a:t>
            </a:r>
            <a:r>
              <a:rPr lang="en-US" altLang="ko-KR" dirty="0" smtClean="0"/>
              <a:t>Auto  </a:t>
            </a:r>
            <a:r>
              <a:rPr lang="ko-KR" altLang="en-US" dirty="0" smtClean="0"/>
              <a:t>사용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714348" y="2056686"/>
            <a:ext cx="721523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#include &lt;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iostream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using namespace std;</a:t>
            </a:r>
          </a:p>
          <a:p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main()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{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= 4;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auto*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pUserMode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= &amp;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cout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&lt;&lt;"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pUserMode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: Value - "&lt;&lt;*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pUserMode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&lt;&lt;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endl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cout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&lt;&lt;"address : "&lt;&lt;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pUserMode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&lt;&lt;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endl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auto&amp;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refUserMode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=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refUserMode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= 5;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cout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&lt;&lt;"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: Value - "&lt;&lt;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&lt;&lt;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endl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cout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&lt;&lt;"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refUserMode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: Value - "&lt;&lt;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refUserMode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&lt;&lt;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endl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getchar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();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	return 0;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}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  <a:endParaRPr lang="ko-KR" altLang="en-US" dirty="0">
              <a:latin typeface="나눔고딕코딩" pitchFamily="49" charset="-127"/>
              <a:ea typeface="나눔고딕코딩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Auto Type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796553"/>
          </a:xfrm>
        </p:spPr>
        <p:txBody>
          <a:bodyPr/>
          <a:lstStyle/>
          <a:p>
            <a:r>
              <a:rPr lang="ko-KR" altLang="en-US" dirty="0" smtClean="0"/>
              <a:t>클래스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struct</a:t>
            </a:r>
            <a:r>
              <a:rPr lang="ko-KR" altLang="en-US" dirty="0" smtClean="0"/>
              <a:t>에서의 </a:t>
            </a:r>
            <a:r>
              <a:rPr lang="en-US" altLang="ko-KR" dirty="0" smtClean="0"/>
              <a:t>Auto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714348" y="2056686"/>
            <a:ext cx="45005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dirty="0" err="1" smtClean="0"/>
              <a:t>Struct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CharacterInvenInfo</a:t>
            </a:r>
            <a:endParaRPr lang="en-US" altLang="ko-KR" dirty="0" smtClean="0"/>
          </a:p>
          <a:p>
            <a:r>
              <a:rPr lang="en-US" altLang="ko-KR" dirty="0" smtClean="0"/>
              <a:t>{</a:t>
            </a:r>
          </a:p>
          <a:p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SlotNum</a:t>
            </a:r>
            <a:r>
              <a:rPr lang="en-US" altLang="ko-KR" dirty="0" smtClean="0"/>
              <a:t>;</a:t>
            </a:r>
          </a:p>
          <a:p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ItemCode</a:t>
            </a:r>
            <a:r>
              <a:rPr lang="en-US" altLang="ko-KR" dirty="0" smtClean="0"/>
              <a:t>;</a:t>
            </a:r>
          </a:p>
          <a:p>
            <a:r>
              <a:rPr lang="en-US" altLang="ko-KR" dirty="0" smtClean="0"/>
              <a:t>};</a:t>
            </a:r>
          </a:p>
          <a:p>
            <a:r>
              <a:rPr lang="en-US" altLang="ko-KR" dirty="0" smtClean="0"/>
              <a:t>........</a:t>
            </a:r>
          </a:p>
          <a:p>
            <a:r>
              <a:rPr lang="en-US" altLang="ko-KR" dirty="0" smtClean="0"/>
              <a:t>auto* </a:t>
            </a:r>
            <a:r>
              <a:rPr lang="en-US" altLang="ko-KR" dirty="0" err="1" smtClean="0"/>
              <a:t>CharInven</a:t>
            </a:r>
            <a:r>
              <a:rPr lang="en-US" altLang="ko-KR" dirty="0" smtClean="0"/>
              <a:t> = new </a:t>
            </a:r>
            <a:r>
              <a:rPr lang="en-US" altLang="ko-KR" dirty="0" err="1" smtClean="0"/>
              <a:t>CharacterInvenInfo</a:t>
            </a:r>
            <a:r>
              <a:rPr lang="en-US" altLang="ko-KR" dirty="0" smtClean="0"/>
              <a:t>();</a:t>
            </a:r>
          </a:p>
          <a:p>
            <a:r>
              <a:rPr lang="en-US" altLang="ko-KR" dirty="0" smtClean="0"/>
              <a:t>........</a:t>
            </a:r>
            <a:endParaRPr lang="en-US" altLang="ko-KR" dirty="0" smtClean="0">
              <a:latin typeface="나눔고딕코딩" pitchFamily="49" charset="-127"/>
              <a:ea typeface="나눔고딕코딩" pitchFamily="49" charset="-127"/>
            </a:endParaRP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  <a:endParaRPr lang="ko-KR" altLang="en-US" dirty="0">
              <a:latin typeface="나눔고딕코딩" pitchFamily="49" charset="-127"/>
              <a:ea typeface="나눔고딕코딩" pitchFamily="49" charset="-127"/>
            </a:endParaRPr>
          </a:p>
        </p:txBody>
      </p:sp>
      <p:pic>
        <p:nvPicPr>
          <p:cNvPr id="6" name="Picture 2" descr="C:\Users\Blue Mir\Pictures\짤방\imagesCAQUXQ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924944"/>
            <a:ext cx="2920203" cy="24943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Auto Type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796553"/>
          </a:xfrm>
        </p:spPr>
        <p:txBody>
          <a:bodyPr/>
          <a:lstStyle/>
          <a:p>
            <a:r>
              <a:rPr lang="en-US" altLang="ko-KR" dirty="0" smtClean="0"/>
              <a:t>STL</a:t>
            </a:r>
            <a:r>
              <a:rPr lang="ko-KR" altLang="en-US" dirty="0" smtClean="0"/>
              <a:t>에서의 </a:t>
            </a:r>
            <a:r>
              <a:rPr lang="en-US" altLang="ko-KR" dirty="0" smtClean="0"/>
              <a:t>Auto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642910" y="2143116"/>
            <a:ext cx="71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</a:p>
          <a:p>
            <a:r>
              <a:rPr lang="en-US" altLang="ko-KR" dirty="0" err="1" smtClean="0"/>
              <a:t>typedef</a:t>
            </a:r>
            <a:r>
              <a:rPr lang="en-US" altLang="ko-KR" dirty="0" smtClean="0"/>
              <a:t> std::list&lt;</a:t>
            </a:r>
            <a:r>
              <a:rPr lang="en-US" altLang="ko-KR" dirty="0" err="1" smtClean="0"/>
              <a:t>MCommand</a:t>
            </a:r>
            <a:r>
              <a:rPr lang="en-US" altLang="ko-KR" dirty="0" smtClean="0"/>
              <a:t>*&gt; LIST_COMMAND;</a:t>
            </a:r>
          </a:p>
          <a:p>
            <a:r>
              <a:rPr lang="en-US" altLang="ko-KR" dirty="0" smtClean="0"/>
              <a:t>LIST_COMMAND::</a:t>
            </a:r>
            <a:r>
              <a:rPr lang="en-US" altLang="ko-KR" dirty="0" err="1" smtClean="0"/>
              <a:t>iterator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iter</a:t>
            </a:r>
            <a:r>
              <a:rPr lang="en-US" altLang="ko-KR" dirty="0" smtClean="0"/>
              <a:t> = </a:t>
            </a:r>
            <a:r>
              <a:rPr lang="en-US" altLang="ko-KR" dirty="0" err="1" smtClean="0"/>
              <a:t>m_listCommand.begin</a:t>
            </a:r>
            <a:r>
              <a:rPr lang="en-US" altLang="ko-KR" dirty="0" smtClean="0"/>
              <a:t>();</a:t>
            </a:r>
          </a:p>
          <a:p>
            <a:r>
              <a:rPr lang="en-US" altLang="ko-KR" dirty="0" smtClean="0"/>
              <a:t>&lt;/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  <a:endParaRPr lang="ko-KR" altLang="en-US" dirty="0">
              <a:latin typeface="나눔고딕코딩" pitchFamily="49" charset="-127"/>
              <a:ea typeface="나눔고딕코딩" pitchFamily="49" charset="-127"/>
            </a:endParaRPr>
          </a:p>
        </p:txBody>
      </p:sp>
      <p:sp>
        <p:nvSpPr>
          <p:cNvPr id="6" name="아래쪽 화살표 5"/>
          <p:cNvSpPr/>
          <p:nvPr/>
        </p:nvSpPr>
        <p:spPr>
          <a:xfrm>
            <a:off x="2786050" y="3214686"/>
            <a:ext cx="1285884" cy="1571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571472" y="4929198"/>
            <a:ext cx="7143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</a:p>
          <a:p>
            <a:r>
              <a:rPr lang="en-US" altLang="ko-KR" dirty="0" smtClean="0"/>
              <a:t>auto </a:t>
            </a:r>
            <a:r>
              <a:rPr lang="en-US" altLang="ko-KR" dirty="0" err="1" smtClean="0"/>
              <a:t>iter</a:t>
            </a:r>
            <a:r>
              <a:rPr lang="en-US" altLang="ko-KR" dirty="0" smtClean="0"/>
              <a:t> = </a:t>
            </a:r>
            <a:r>
              <a:rPr lang="en-US" altLang="ko-KR" dirty="0" err="1" smtClean="0"/>
              <a:t>m_listCommand.begin</a:t>
            </a:r>
            <a:r>
              <a:rPr lang="en-US" altLang="ko-KR" dirty="0" smtClean="0"/>
              <a:t>();</a:t>
            </a:r>
          </a:p>
          <a:p>
            <a:r>
              <a:rPr lang="en-US" altLang="ko-KR" dirty="0" smtClean="0"/>
              <a:t>&lt;/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  <a:endParaRPr lang="ko-KR" altLang="en-US" dirty="0">
              <a:latin typeface="나눔고딕코딩" pitchFamily="49" charset="-127"/>
              <a:ea typeface="나눔고딕코딩" pitchFamily="49" charset="-127"/>
            </a:endParaRPr>
          </a:p>
        </p:txBody>
      </p:sp>
      <p:pic>
        <p:nvPicPr>
          <p:cNvPr id="8" name="Picture 2" descr="C:\Users\Blue Mir\Pictures\짤방\e0050304_498d347e6aac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284984"/>
            <a:ext cx="3175553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 err="1" smtClean="0"/>
              <a:t>Decltype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Auto</a:t>
            </a:r>
            <a:r>
              <a:rPr lang="ko-KR" altLang="en-US" dirty="0" smtClean="0"/>
              <a:t>와 비슷함</a:t>
            </a:r>
            <a:endParaRPr lang="en-US" altLang="ko-KR" dirty="0" smtClean="0"/>
          </a:p>
          <a:p>
            <a:r>
              <a:rPr lang="ko-KR" altLang="en-US" dirty="0" smtClean="0"/>
              <a:t>인수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피연산자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주어진 </a:t>
            </a:r>
            <a:r>
              <a:rPr lang="ko-KR" altLang="en-US" dirty="0" err="1" smtClean="0"/>
              <a:t>표현식의</a:t>
            </a:r>
            <a:r>
              <a:rPr lang="ko-KR" altLang="en-US" dirty="0" smtClean="0"/>
              <a:t> 형식을 알려주는 연산자</a:t>
            </a:r>
            <a:endParaRPr lang="en-US" altLang="ko-KR" dirty="0" smtClean="0"/>
          </a:p>
          <a:p>
            <a:r>
              <a:rPr lang="en-US" altLang="ko-KR" dirty="0" err="1" smtClean="0"/>
              <a:t>decltype</a:t>
            </a:r>
            <a:r>
              <a:rPr lang="en-US" altLang="ko-KR" dirty="0" smtClean="0"/>
              <a:t>(e) </a:t>
            </a:r>
          </a:p>
          <a:p>
            <a:pPr lvl="1"/>
            <a:r>
              <a:rPr lang="ko-KR" altLang="en-US" dirty="0" smtClean="0"/>
              <a:t>이때 </a:t>
            </a:r>
            <a:r>
              <a:rPr lang="en-US" altLang="ko-KR" dirty="0" smtClean="0"/>
              <a:t>e</a:t>
            </a:r>
            <a:r>
              <a:rPr lang="ko-KR" altLang="en-US" dirty="0" smtClean="0"/>
              <a:t>는 평가되지 않음</a:t>
            </a:r>
            <a:r>
              <a:rPr lang="en-US" altLang="ko-KR" dirty="0" smtClean="0"/>
              <a:t>.(</a:t>
            </a:r>
            <a:r>
              <a:rPr lang="ko-KR" altLang="en-US" dirty="0" smtClean="0"/>
              <a:t>연산되지 않음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</a:t>
            </a:r>
            <a:r>
              <a:rPr lang="ko-KR" altLang="en-US" dirty="0"/>
              <a:t>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US" altLang="ko-KR" dirty="0" smtClean="0"/>
              <a:t>C++ 0x</a:t>
            </a:r>
            <a:r>
              <a:rPr lang="ko-KR" altLang="en-US" dirty="0" smtClean="0"/>
              <a:t>란</a:t>
            </a:r>
            <a:r>
              <a:rPr lang="en-US" altLang="ko-KR" dirty="0" smtClean="0"/>
              <a:t>?</a:t>
            </a:r>
          </a:p>
          <a:p>
            <a:r>
              <a:rPr lang="en-US" altLang="ko-KR" dirty="0" smtClean="0"/>
              <a:t>C++ </a:t>
            </a:r>
            <a:r>
              <a:rPr lang="ko-KR" altLang="en-US" dirty="0" smtClean="0"/>
              <a:t>이란</a:t>
            </a:r>
            <a:r>
              <a:rPr lang="en-US" altLang="ko-KR" dirty="0" smtClean="0"/>
              <a:t>?</a:t>
            </a:r>
          </a:p>
          <a:p>
            <a:pPr lvl="1"/>
            <a:r>
              <a:rPr lang="en-US" altLang="ko-KR" dirty="0" smtClean="0"/>
              <a:t>C ++</a:t>
            </a:r>
            <a:r>
              <a:rPr lang="ko-KR" altLang="en-US" dirty="0" smtClean="0"/>
              <a:t>의 주요기능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템플릿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STL</a:t>
            </a:r>
          </a:p>
          <a:p>
            <a:r>
              <a:rPr lang="en-US" altLang="ko-KR" dirty="0" smtClean="0"/>
              <a:t>C++</a:t>
            </a:r>
            <a:r>
              <a:rPr lang="ko-KR" altLang="en-US" dirty="0" smtClean="0"/>
              <a:t>의 위기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템플릿 니 놈이 뭔데</a:t>
            </a:r>
            <a:r>
              <a:rPr lang="en-US" altLang="ko-KR" dirty="0" smtClean="0"/>
              <a:t>!</a:t>
            </a:r>
          </a:p>
          <a:p>
            <a:pPr lvl="1"/>
            <a:r>
              <a:rPr lang="ko-KR" altLang="en-US" dirty="0" smtClean="0"/>
              <a:t>느린 </a:t>
            </a:r>
            <a:r>
              <a:rPr lang="en-US" altLang="ko-KR" dirty="0" smtClean="0"/>
              <a:t>STL</a:t>
            </a:r>
          </a:p>
          <a:p>
            <a:pPr lvl="1"/>
            <a:r>
              <a:rPr lang="ko-KR" altLang="en-US" dirty="0" smtClean="0"/>
              <a:t>복잡하고 어렵고 부족한 알고리즘들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C++0x!</a:t>
            </a:r>
          </a:p>
          <a:p>
            <a:pPr lvl="1"/>
            <a:r>
              <a:rPr lang="en-US" altLang="ko-KR" dirty="0" smtClean="0"/>
              <a:t>Auto</a:t>
            </a:r>
          </a:p>
          <a:p>
            <a:pPr lvl="1"/>
            <a:r>
              <a:rPr lang="ko-KR" altLang="en-US" dirty="0" smtClean="0"/>
              <a:t>우측 값 참조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static_assert</a:t>
            </a:r>
          </a:p>
          <a:p>
            <a:pPr lvl="1"/>
            <a:r>
              <a:rPr lang="ko-KR" altLang="en-US" dirty="0" smtClean="0"/>
              <a:t>람다 </a:t>
            </a:r>
            <a:r>
              <a:rPr lang="en-US" altLang="ko-KR" dirty="0" smtClean="0"/>
              <a:t>(lambda)</a:t>
            </a:r>
          </a:p>
          <a:p>
            <a:pPr lvl="1"/>
            <a:r>
              <a:rPr lang="en-US" altLang="ko-KR" dirty="0" smtClean="0"/>
              <a:t>Decltype</a:t>
            </a:r>
          </a:p>
          <a:p>
            <a:pPr lvl="1"/>
            <a:r>
              <a:rPr lang="en-US" altLang="ko-KR" dirty="0" err="1" smtClean="0"/>
              <a:t>Nullptr</a:t>
            </a:r>
            <a:endParaRPr lang="en-US" altLang="ko-KR" dirty="0" smtClean="0"/>
          </a:p>
          <a:p>
            <a:r>
              <a:rPr lang="ko-KR" altLang="en-US" dirty="0" smtClean="0"/>
              <a:t>요약정리</a:t>
            </a:r>
            <a:endParaRPr lang="en-US" altLang="ko-KR" dirty="0" smtClean="0"/>
          </a:p>
          <a:p>
            <a:r>
              <a:rPr lang="ko-KR" altLang="en-US" dirty="0" smtClean="0"/>
              <a:t>호환성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Decltype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4282" y="3929066"/>
            <a:ext cx="7358114" cy="2071702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x * y </a:t>
            </a:r>
            <a:r>
              <a:rPr lang="ko-KR" altLang="en-US" dirty="0" smtClean="0"/>
              <a:t>는 실제로 연산되지 않음</a:t>
            </a:r>
            <a:endParaRPr lang="en-US" altLang="ko-KR" dirty="0" smtClean="0"/>
          </a:p>
          <a:p>
            <a:r>
              <a:rPr lang="en-US" altLang="ko-KR" dirty="0" err="1" smtClean="0"/>
              <a:t>ar</a:t>
            </a:r>
            <a:r>
              <a:rPr lang="ko-KR" altLang="en-US" dirty="0" smtClean="0"/>
              <a:t>은  </a:t>
            </a:r>
            <a:r>
              <a:rPr lang="en-US" altLang="ko-KR" dirty="0" smtClean="0"/>
              <a:t>double </a:t>
            </a:r>
            <a:r>
              <a:rPr lang="ko-KR" altLang="en-US" dirty="0" smtClean="0"/>
              <a:t>타입의 벡터</a:t>
            </a:r>
            <a:endParaRPr lang="en-US" altLang="ko-KR" dirty="0" smtClean="0"/>
          </a:p>
          <a:p>
            <a:r>
              <a:rPr lang="en-US" altLang="ko-KR" dirty="0" smtClean="0"/>
              <a:t>z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double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1857364"/>
            <a:ext cx="75009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sz="20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 x;</a:t>
            </a:r>
          </a:p>
          <a:p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double y;</a:t>
            </a:r>
          </a:p>
          <a:p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vector&lt;</a:t>
            </a:r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decltype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 (x * y)&gt; </a:t>
            </a:r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ar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decltype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(x * y) z;</a:t>
            </a:r>
          </a:p>
          <a:p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sz="20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  <a:endParaRPr lang="ko-KR" altLang="en-US" sz="2000" dirty="0">
              <a:latin typeface="나눔고딕코딩" pitchFamily="49" charset="-127"/>
              <a:ea typeface="나눔고딕코딩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Decltype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2000240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decltype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(x * y)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muti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(double x, double y);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  <a:endParaRPr lang="ko-KR" altLang="en-US" dirty="0">
              <a:latin typeface="나눔고딕코딩" pitchFamily="49" charset="-127"/>
              <a:ea typeface="나눔고딕코딩" pitchFamily="49" charset="-127"/>
            </a:endParaRPr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>
          <a:xfrm>
            <a:off x="357158" y="4429132"/>
            <a:ext cx="7543824" cy="1971668"/>
          </a:xfrm>
        </p:spPr>
        <p:txBody>
          <a:bodyPr/>
          <a:lstStyle/>
          <a:p>
            <a:pPr lvl="0">
              <a:defRPr/>
            </a:pPr>
            <a:r>
              <a:rPr lang="ko-KR" altLang="en-US" dirty="0" smtClean="0"/>
              <a:t>위의 코드들처럼 함수의 반환형에도 </a:t>
            </a:r>
            <a:r>
              <a:rPr lang="en-US" altLang="ko-KR" dirty="0" err="1" smtClean="0"/>
              <a:t>decltype</a:t>
            </a:r>
            <a:r>
              <a:rPr lang="ko-KR" altLang="en-US" dirty="0" smtClean="0"/>
              <a:t>을 쓸수 있으나 아직 어떤 형식으로 할지는 결정되지 않음</a:t>
            </a:r>
            <a:r>
              <a:rPr lang="en-US" altLang="ko-KR" dirty="0" smtClean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034" y="3143248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auto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muti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(double x, double y) -&gt; 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decltype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(x * y);</a:t>
            </a:r>
          </a:p>
          <a:p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  <a:endParaRPr lang="ko-KR" altLang="en-US" dirty="0">
              <a:latin typeface="나눔고딕코딩" pitchFamily="49" charset="-127"/>
              <a:ea typeface="나눔고딕코딩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Auto &amp; </a:t>
            </a:r>
            <a:r>
              <a:rPr lang="en-US" altLang="ko-KR" dirty="0" err="1" smtClean="0"/>
              <a:t>Decltype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868255"/>
          </a:xfrm>
        </p:spPr>
        <p:txBody>
          <a:bodyPr/>
          <a:lstStyle/>
          <a:p>
            <a:r>
              <a:rPr lang="ko-KR" altLang="en-US" dirty="0" smtClean="0"/>
              <a:t>공통점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자동으로 형을 결정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차이점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Auto</a:t>
            </a:r>
            <a:r>
              <a:rPr lang="ko-KR" altLang="en-US" dirty="0" smtClean="0"/>
              <a:t>는 대입되는 값을 기준으로 형을 결정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Decltype</a:t>
            </a:r>
            <a:r>
              <a:rPr lang="ko-KR" altLang="en-US" dirty="0" smtClean="0"/>
              <a:t>은 표현식 </a:t>
            </a:r>
            <a:r>
              <a:rPr lang="en-US" altLang="ko-KR" dirty="0" smtClean="0"/>
              <a:t>e</a:t>
            </a:r>
            <a:r>
              <a:rPr lang="ko-KR" altLang="en-US" dirty="0" smtClean="0"/>
              <a:t>를 기준으로 형을 결정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5786" y="4786322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/>
              <a:t>&lt;</a:t>
            </a:r>
            <a:r>
              <a:rPr lang="ko-KR" altLang="en-US" sz="2000" dirty="0" smtClean="0"/>
              <a:t>코드</a:t>
            </a:r>
            <a:r>
              <a:rPr lang="en-US" altLang="ko-KR" sz="2000" dirty="0" smtClean="0"/>
              <a:t>&gt;</a:t>
            </a:r>
          </a:p>
          <a:p>
            <a:r>
              <a:rPr lang="en-US" altLang="ko-KR" sz="2000" dirty="0" smtClean="0"/>
              <a:t>auto some = x * y;</a:t>
            </a:r>
          </a:p>
          <a:p>
            <a:r>
              <a:rPr lang="en-US" altLang="ko-KR" sz="2000" dirty="0" smtClean="0"/>
              <a:t>&lt;/</a:t>
            </a:r>
            <a:r>
              <a:rPr lang="ko-KR" altLang="en-US" sz="2000" dirty="0" smtClean="0"/>
              <a:t>코드</a:t>
            </a:r>
            <a:r>
              <a:rPr lang="en-US" altLang="ko-KR" sz="2000" dirty="0" smtClean="0"/>
              <a:t>&gt;</a:t>
            </a:r>
            <a:endParaRPr lang="ko-KR" alt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500562" y="4786322"/>
            <a:ext cx="30718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/>
              <a:t>&lt;</a:t>
            </a:r>
            <a:r>
              <a:rPr lang="ko-KR" altLang="en-US" sz="2000" dirty="0" smtClean="0"/>
              <a:t>코드</a:t>
            </a:r>
            <a:r>
              <a:rPr lang="en-US" altLang="ko-KR" sz="2000" dirty="0" smtClean="0"/>
              <a:t>&gt;</a:t>
            </a:r>
          </a:p>
          <a:p>
            <a:r>
              <a:rPr lang="en-US" altLang="ko-KR" sz="2000" dirty="0" err="1" smtClean="0"/>
              <a:t>decltype</a:t>
            </a:r>
            <a:r>
              <a:rPr lang="en-US" altLang="ko-KR" sz="2000" dirty="0" smtClean="0"/>
              <a:t>(x*y) some = x * y;</a:t>
            </a:r>
          </a:p>
          <a:p>
            <a:r>
              <a:rPr lang="en-US" altLang="ko-KR" sz="2000" dirty="0" smtClean="0"/>
              <a:t>&lt;/</a:t>
            </a:r>
            <a:r>
              <a:rPr lang="ko-KR" altLang="en-US" sz="2000" dirty="0" smtClean="0"/>
              <a:t>코드</a:t>
            </a:r>
            <a:r>
              <a:rPr lang="en-US" altLang="ko-KR" sz="2000" dirty="0" smtClean="0"/>
              <a:t>&gt;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람다 </a:t>
            </a:r>
            <a:r>
              <a:rPr lang="en-US" altLang="ko-KR" dirty="0"/>
              <a:t>(lambda)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437785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STL </a:t>
            </a:r>
            <a:r>
              <a:rPr lang="ko-KR" altLang="en-US" dirty="0" smtClean="0"/>
              <a:t>알고리즘</a:t>
            </a:r>
            <a:r>
              <a:rPr lang="en-US" altLang="ko-KR" dirty="0" smtClean="0"/>
              <a:t>! </a:t>
            </a:r>
            <a:r>
              <a:rPr lang="ko-KR" altLang="en-US" dirty="0" smtClean="0"/>
              <a:t>이제 쉽게 쓰자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펑터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functer</a:t>
            </a:r>
            <a:r>
              <a:rPr lang="en-US" altLang="ko-KR" dirty="0" smtClean="0"/>
              <a:t>)! </a:t>
            </a:r>
            <a:r>
              <a:rPr lang="ko-KR" altLang="en-US" dirty="0" smtClean="0"/>
              <a:t>그 </a:t>
            </a:r>
            <a:r>
              <a:rPr lang="ko-KR" altLang="en-US" dirty="0" err="1" smtClean="0"/>
              <a:t>귀차니즘에서</a:t>
            </a:r>
            <a:r>
              <a:rPr lang="ko-KR" altLang="en-US" dirty="0" smtClean="0"/>
              <a:t> 벗어나다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펑터</a:t>
            </a:r>
            <a:r>
              <a:rPr lang="en-US" altLang="ko-KR" dirty="0" smtClean="0"/>
              <a:t>?</a:t>
            </a:r>
          </a:p>
          <a:p>
            <a:pPr lvl="1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3284984"/>
            <a:ext cx="7272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sz="16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pPr defTabSz="360000"/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bool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 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which_is_big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(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 a, 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 b)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{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	return a &gt; b;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}</a:t>
            </a:r>
            <a:endParaRPr lang="ko-KR" altLang="en-US" sz="1600" dirty="0" smtClean="0">
              <a:latin typeface="나눔고딕코딩" pitchFamily="49" charset="-127"/>
              <a:ea typeface="나눔고딕코딩" pitchFamily="49" charset="-127"/>
            </a:endParaRP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void main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{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	vector&lt;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&gt; array;</a:t>
            </a:r>
          </a:p>
          <a:p>
            <a:pPr defTabSz="360000"/>
            <a:r>
              <a:rPr lang="ko-KR" altLang="en-US" sz="1600" dirty="0" smtClean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//......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	sort(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array.start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(), 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array.end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(), 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which_is_big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(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 a, 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 b));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}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sz="16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람다 </a:t>
            </a:r>
            <a:r>
              <a:rPr lang="en-US" altLang="ko-KR" dirty="0"/>
              <a:t>(lambda)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373889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람다란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익명의 함수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간단한 함수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실제로 함수포인터와 </a:t>
            </a:r>
            <a:r>
              <a:rPr lang="ko-KR" altLang="en-US" dirty="0" err="1" smtClean="0"/>
              <a:t>거희</a:t>
            </a:r>
            <a:r>
              <a:rPr lang="ko-KR" altLang="en-US" dirty="0" smtClean="0"/>
              <a:t> 동일하다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람다의 형식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4293096"/>
            <a:ext cx="43924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</a:p>
          <a:p>
            <a:r>
              <a:rPr lang="en-US" altLang="ko-KR" dirty="0" smtClean="0"/>
              <a:t>[]//</a:t>
            </a:r>
            <a:r>
              <a:rPr lang="ko-KR" altLang="en-US" dirty="0" smtClean="0"/>
              <a:t>람다의 </a:t>
            </a:r>
            <a:r>
              <a:rPr lang="ko-KR" altLang="en-US" dirty="0" err="1" smtClean="0"/>
              <a:t>캡처</a:t>
            </a:r>
            <a:endParaRPr lang="en-US" altLang="ko-KR" dirty="0" smtClean="0"/>
          </a:p>
          <a:p>
            <a:r>
              <a:rPr lang="en-US" altLang="ko-KR" dirty="0" smtClean="0"/>
              <a:t>()//</a:t>
            </a:r>
            <a:r>
              <a:rPr lang="ko-KR" altLang="en-US" dirty="0" smtClean="0"/>
              <a:t>함수의 인수(</a:t>
            </a:r>
            <a:r>
              <a:rPr lang="ko-KR" altLang="en-US" dirty="0" err="1" smtClean="0"/>
              <a:t>파라미터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()//</a:t>
            </a:r>
            <a:r>
              <a:rPr lang="ko-KR" altLang="en-US" dirty="0" smtClean="0"/>
              <a:t>함수의 본체</a:t>
            </a:r>
            <a:endParaRPr lang="en-US" altLang="ko-KR" dirty="0" smtClean="0"/>
          </a:p>
          <a:p>
            <a:r>
              <a:rPr lang="en-US" altLang="ko-KR" dirty="0" smtClean="0"/>
              <a:t>()//</a:t>
            </a:r>
            <a:r>
              <a:rPr lang="ko-KR" altLang="en-US" dirty="0" smtClean="0"/>
              <a:t>함수의 본체</a:t>
            </a:r>
            <a:endParaRPr lang="en-US" altLang="ko-KR" dirty="0" smtClean="0"/>
          </a:p>
          <a:p>
            <a:r>
              <a:rPr lang="en-US" altLang="ko-KR" dirty="0" smtClean="0"/>
              <a:t>&lt;/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람다 </a:t>
            </a:r>
            <a:r>
              <a:rPr lang="en-US" altLang="ko-KR" dirty="0"/>
              <a:t>(lambda)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645697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예제를 위한 예제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2564904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sz="16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void main() 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{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	auto func1 = [] (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ko-KR" altLang="en-US" sz="1600" dirty="0" smtClean="0">
                <a:latin typeface="나눔고딕코딩" pitchFamily="49" charset="-127"/>
                <a:ea typeface="나눔고딕코딩" pitchFamily="49" charset="-127"/>
              </a:rPr>
              <a:t> 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a, 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 b) -&gt; 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bool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 (if(a&gt;b)return true; else return false;)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	if(func1(5, 6))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		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cout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&lt;&lt;“5 is smaller then 6”&lt;&lt;</a:t>
            </a:r>
            <a:r>
              <a:rPr lang="en-US" altLang="ko-KR" sz="1600" dirty="0" err="1" smtClean="0">
                <a:latin typeface="나눔고딕코딩" pitchFamily="49" charset="-127"/>
                <a:ea typeface="나눔고딕코딩" pitchFamily="49" charset="-127"/>
              </a:rPr>
              <a:t>endl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}</a:t>
            </a:r>
          </a:p>
          <a:p>
            <a:pPr defTabSz="360000"/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sz="16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16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우측값참조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STL</a:t>
            </a:r>
            <a:r>
              <a:rPr lang="ko-KR" altLang="en-US" dirty="0" smtClean="0"/>
              <a:t>의 치명적 실수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의미 없는 복사에 시간을 낭비하다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우측 값 대입</a:t>
            </a:r>
            <a:endParaRPr lang="en-US" altLang="ko-KR" dirty="0" smtClean="0"/>
          </a:p>
          <a:p>
            <a:r>
              <a:rPr lang="en-US" altLang="ko-KR" dirty="0" smtClean="0"/>
              <a:t>Move </a:t>
            </a:r>
            <a:r>
              <a:rPr lang="ko-KR" altLang="en-US" dirty="0" err="1" smtClean="0"/>
              <a:t>생성자</a:t>
            </a:r>
            <a:endParaRPr lang="en-US" altLang="ko-KR" dirty="0" smtClean="0"/>
          </a:p>
          <a:p>
            <a:r>
              <a:rPr lang="ko-KR" altLang="en-US" dirty="0" smtClean="0"/>
              <a:t>주의 할 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우측 값 참조는 우측 값이 아니다</a:t>
            </a:r>
            <a:r>
              <a:rPr lang="en-US" altLang="ko-KR" dirty="0" smtClean="0"/>
              <a:t>!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우측값참조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301881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우측값이란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임시적인 값</a:t>
            </a:r>
            <a:r>
              <a:rPr lang="en-US" altLang="ko-KR" dirty="0" smtClean="0"/>
              <a:t>!</a:t>
            </a:r>
          </a:p>
          <a:p>
            <a:pPr lvl="1"/>
            <a:r>
              <a:rPr lang="ko-KR" altLang="en-US" dirty="0" smtClean="0"/>
              <a:t>함수의 </a:t>
            </a:r>
            <a:r>
              <a:rPr lang="ko-KR" altLang="en-US" dirty="0" err="1" smtClean="0"/>
              <a:t>리턴값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상수 등등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그 문장이 </a:t>
            </a:r>
            <a:r>
              <a:rPr lang="ko-KR" altLang="en-US" dirty="0" err="1" smtClean="0"/>
              <a:t>끝났을때</a:t>
            </a:r>
            <a:r>
              <a:rPr lang="en-US" altLang="ko-KR" dirty="0" smtClean="0"/>
              <a:t>(;) </a:t>
            </a:r>
            <a:r>
              <a:rPr lang="ko-KR" altLang="en-US" dirty="0" smtClean="0"/>
              <a:t>값이 </a:t>
            </a:r>
            <a:r>
              <a:rPr lang="ko-KR" altLang="en-US" dirty="0" err="1" smtClean="0"/>
              <a:t>남아있는냐</a:t>
            </a:r>
            <a:r>
              <a:rPr lang="ko-KR" altLang="en-US" dirty="0" smtClean="0"/>
              <a:t> 없느냐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3568" y="4221088"/>
            <a:ext cx="74168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</a:p>
          <a:p>
            <a:r>
              <a:rPr lang="en-US" altLang="ko-KR" dirty="0" err="1" smtClean="0"/>
              <a:t>int</a:t>
            </a:r>
            <a:r>
              <a:rPr lang="en-US" altLang="ko-KR" dirty="0" smtClean="0"/>
              <a:t> a, b; //</a:t>
            </a:r>
            <a:r>
              <a:rPr lang="ko-KR" altLang="en-US" dirty="0" err="1" smtClean="0"/>
              <a:t>좌측값</a:t>
            </a:r>
            <a:endParaRPr lang="en-US" altLang="ko-KR" dirty="0" smtClean="0"/>
          </a:p>
          <a:p>
            <a:r>
              <a:rPr lang="en-US" altLang="ko-KR" dirty="0" smtClean="0"/>
              <a:t>127; //</a:t>
            </a:r>
            <a:r>
              <a:rPr lang="ko-KR" altLang="en-US" dirty="0" err="1" smtClean="0"/>
              <a:t>우측값</a:t>
            </a:r>
            <a:endParaRPr lang="en-US" altLang="ko-KR" dirty="0" smtClean="0"/>
          </a:p>
          <a:p>
            <a:r>
              <a:rPr lang="en-US" altLang="ko-KR" dirty="0" smtClean="0"/>
              <a:t>some(); //</a:t>
            </a:r>
            <a:r>
              <a:rPr lang="ko-KR" altLang="en-US" dirty="0" err="1" smtClean="0"/>
              <a:t>우측값</a:t>
            </a:r>
            <a:endParaRPr lang="en-US" altLang="ko-KR" dirty="0" smtClean="0"/>
          </a:p>
          <a:p>
            <a:r>
              <a:rPr lang="en-US" altLang="ko-KR" dirty="0" smtClean="0"/>
              <a:t>a + b; //</a:t>
            </a:r>
            <a:r>
              <a:rPr lang="ko-KR" altLang="en-US" dirty="0" err="1" smtClean="0"/>
              <a:t>우측값</a:t>
            </a:r>
            <a:endParaRPr lang="en-US" altLang="ko-KR" dirty="0" smtClean="0"/>
          </a:p>
          <a:p>
            <a:r>
              <a:rPr lang="en-US" altLang="ko-KR" dirty="0" smtClean="0"/>
              <a:t>&lt;/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우측값참조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301881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우측 값 참조란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err="1" smtClean="0"/>
              <a:t>우측값을</a:t>
            </a:r>
            <a:r>
              <a:rPr lang="ko-KR" altLang="en-US" dirty="0" smtClean="0"/>
              <a:t> 참조할 수 있는 변수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형식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int</a:t>
            </a:r>
            <a:r>
              <a:rPr lang="en-US" altLang="ko-KR" dirty="0" smtClean="0"/>
              <a:t> &amp;&amp; a;</a:t>
            </a:r>
          </a:p>
          <a:p>
            <a:pPr lvl="1"/>
            <a:endParaRPr lang="en-US" altLang="ko-KR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3568" y="4077072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</a:p>
          <a:p>
            <a:r>
              <a:rPr lang="en-US" altLang="ko-KR" dirty="0" err="1" smtClean="0"/>
              <a:t>Int</a:t>
            </a:r>
            <a:r>
              <a:rPr lang="en-US" altLang="ko-KR" dirty="0" smtClean="0"/>
              <a:t> &amp;a = 0; //error</a:t>
            </a:r>
          </a:p>
          <a:p>
            <a:r>
              <a:rPr lang="en-US" altLang="ko-KR" dirty="0" err="1" smtClean="0"/>
              <a:t>Int</a:t>
            </a:r>
            <a:r>
              <a:rPr lang="en-US" altLang="ko-KR" dirty="0" smtClean="0"/>
              <a:t> &amp;&amp;a = 10; //ok</a:t>
            </a:r>
          </a:p>
          <a:p>
            <a:r>
              <a:rPr lang="en-US" altLang="ko-KR" dirty="0" err="1" smtClean="0"/>
              <a:t>int</a:t>
            </a:r>
            <a:r>
              <a:rPr lang="en-US" altLang="ko-KR" dirty="0" smtClean="0"/>
              <a:t> &amp;&amp;a = some(); //ok;</a:t>
            </a:r>
          </a:p>
          <a:p>
            <a:r>
              <a:rPr lang="en-US" altLang="ko-KR" dirty="0" smtClean="0"/>
              <a:t>&lt;/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우측값참조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221761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왜 낭비될까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메모리 복사</a:t>
            </a:r>
            <a:endParaRPr lang="en-US" altLang="ko-KR" dirty="0" smtClean="0"/>
          </a:p>
          <a:p>
            <a:pPr lvl="1"/>
            <a:endParaRPr lang="en-US" altLang="ko-K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3568" y="3212976"/>
            <a:ext cx="29523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</a:p>
          <a:p>
            <a:r>
              <a:rPr lang="en-US" altLang="ko-KR" dirty="0" smtClean="0"/>
              <a:t>class  some</a:t>
            </a:r>
          </a:p>
          <a:p>
            <a:r>
              <a:rPr lang="en-US" altLang="ko-KR" dirty="0" smtClean="0"/>
              <a:t>{</a:t>
            </a:r>
          </a:p>
          <a:p>
            <a:r>
              <a:rPr lang="en-US" altLang="ko-KR" dirty="0" smtClean="0"/>
              <a:t>public:</a:t>
            </a:r>
          </a:p>
          <a:p>
            <a:r>
              <a:rPr lang="en-US" altLang="ko-KR" dirty="0" smtClean="0"/>
              <a:t>	some();</a:t>
            </a:r>
          </a:p>
          <a:p>
            <a:r>
              <a:rPr lang="en-US" altLang="ko-KR" dirty="0" smtClean="0"/>
              <a:t>	~some();</a:t>
            </a:r>
          </a:p>
          <a:p>
            <a:r>
              <a:rPr lang="en-US" altLang="ko-KR" dirty="0" err="1" smtClean="0"/>
              <a:t>pribvate</a:t>
            </a:r>
            <a:r>
              <a:rPr lang="en-US" altLang="ko-KR" dirty="0" smtClean="0"/>
              <a:t>:</a:t>
            </a:r>
          </a:p>
          <a:p>
            <a:r>
              <a:rPr lang="en-US" altLang="ko-KR" dirty="0" smtClean="0"/>
              <a:t>	char * name;</a:t>
            </a:r>
          </a:p>
          <a:p>
            <a:r>
              <a:rPr lang="en-US" altLang="ko-KR" dirty="0" smtClean="0"/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67944" y="1916832"/>
            <a:ext cx="43924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some::some(some&amp; other)</a:t>
            </a:r>
          </a:p>
          <a:p>
            <a:r>
              <a:rPr lang="en-US" altLang="ko-KR" dirty="0" smtClean="0"/>
              <a:t>{</a:t>
            </a:r>
          </a:p>
          <a:p>
            <a:r>
              <a:rPr lang="en-US" altLang="ko-KR" dirty="0" smtClean="0"/>
              <a:t>	name = new char[256];</a:t>
            </a:r>
          </a:p>
          <a:p>
            <a:r>
              <a:rPr lang="en-US" altLang="ko-KR" dirty="0" smtClean="0"/>
              <a:t>	</a:t>
            </a:r>
            <a:r>
              <a:rPr lang="en-US" altLang="ko-KR" dirty="0" err="1" smtClean="0"/>
              <a:t>strcpy</a:t>
            </a:r>
            <a:r>
              <a:rPr lang="en-US" altLang="ko-KR" dirty="0" smtClean="0"/>
              <a:t>(name, other.name,256)</a:t>
            </a:r>
          </a:p>
          <a:p>
            <a:r>
              <a:rPr lang="en-US" altLang="ko-KR" dirty="0" smtClean="0"/>
              <a:t>	//</a:t>
            </a:r>
            <a:r>
              <a:rPr lang="ko-KR" altLang="en-US" dirty="0" smtClean="0"/>
              <a:t>요놈이 문제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}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Void main()</a:t>
            </a:r>
          </a:p>
          <a:p>
            <a:r>
              <a:rPr lang="en-US" altLang="ko-KR" dirty="0" smtClean="0"/>
              <a:t>{</a:t>
            </a:r>
          </a:p>
          <a:p>
            <a:r>
              <a:rPr lang="en-US" altLang="ko-KR" dirty="0" smtClean="0"/>
              <a:t>	some str1,str2, str3;</a:t>
            </a:r>
          </a:p>
          <a:p>
            <a:r>
              <a:rPr lang="en-US" altLang="ko-KR" dirty="0" smtClean="0"/>
              <a:t>	str3 = str1 + str2;</a:t>
            </a:r>
          </a:p>
          <a:p>
            <a:r>
              <a:rPr lang="en-US" altLang="ko-KR" dirty="0" smtClean="0"/>
              <a:t>} </a:t>
            </a:r>
          </a:p>
          <a:p>
            <a:r>
              <a:rPr lang="en-US" altLang="ko-KR" dirty="0" smtClean="0"/>
              <a:t>&lt;/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C++0x</a:t>
            </a:r>
            <a:r>
              <a:rPr lang="ko-KR" altLang="en-US" dirty="0" smtClean="0"/>
              <a:t>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언어는 발전한다</a:t>
            </a:r>
            <a:r>
              <a:rPr lang="en-US" altLang="ko-KR" dirty="0" smtClean="0"/>
              <a:t>!</a:t>
            </a:r>
          </a:p>
          <a:p>
            <a:pPr lvl="1"/>
            <a:r>
              <a:rPr lang="en-US" altLang="ko-KR" dirty="0" smtClean="0"/>
              <a:t>C++</a:t>
            </a:r>
            <a:r>
              <a:rPr lang="ko-KR" altLang="en-US" dirty="0" smtClean="0"/>
              <a:t>의 새로운 표준안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C++98 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C++03</a:t>
            </a:r>
            <a:r>
              <a:rPr lang="ko-KR" altLang="en-US" dirty="0" smtClean="0"/>
              <a:t>이라는 표준안이 있었음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0x</a:t>
            </a:r>
            <a:r>
              <a:rPr lang="ko-KR" altLang="en-US" dirty="0" smtClean="0"/>
              <a:t>라는 이름은 </a:t>
            </a:r>
            <a:r>
              <a:rPr lang="en-US" altLang="ko-KR" dirty="0" smtClean="0"/>
              <a:t>2010</a:t>
            </a:r>
            <a:r>
              <a:rPr lang="ko-KR" altLang="en-US" dirty="0" smtClean="0"/>
              <a:t>년이 되기 전에 완성하려는 의지가 반영된 이름</a:t>
            </a:r>
            <a:endParaRPr lang="en-US" altLang="ko-KR" dirty="0" smtClean="0"/>
          </a:p>
          <a:p>
            <a:r>
              <a:rPr lang="ko-KR" altLang="en-US" dirty="0" smtClean="0"/>
              <a:t>완성되지는 않았지만 </a:t>
            </a:r>
            <a:r>
              <a:rPr lang="en-US" altLang="ko-KR" dirty="0" smtClean="0"/>
              <a:t>Visual Studio 2010</a:t>
            </a:r>
            <a:r>
              <a:rPr lang="ko-KR" altLang="en-US" dirty="0" smtClean="0"/>
              <a:t>에서 이미 지원하고 있다</a:t>
            </a:r>
            <a:r>
              <a:rPr lang="en-US" altLang="ko-KR" dirty="0" smtClean="0"/>
              <a:t>.</a:t>
            </a:r>
          </a:p>
          <a:p>
            <a:pPr lvl="1"/>
            <a:endParaRPr lang="ko-KR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아래쪽 화살표 22"/>
          <p:cNvSpPr/>
          <p:nvPr/>
        </p:nvSpPr>
        <p:spPr>
          <a:xfrm>
            <a:off x="5868144" y="3573016"/>
            <a:ext cx="720080" cy="1080120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복사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우측값참조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789713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왜 낭비될까</a:t>
            </a:r>
            <a:r>
              <a:rPr lang="en-US" altLang="ko-KR" dirty="0" smtClean="0"/>
              <a:t>?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3923928" y="2996952"/>
          <a:ext cx="460851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8085"/>
                <a:gridCol w="768085"/>
                <a:gridCol w="768085"/>
                <a:gridCol w="768085"/>
                <a:gridCol w="768085"/>
                <a:gridCol w="768085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4139952" y="4869160"/>
          <a:ext cx="460851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8085"/>
                <a:gridCol w="768085"/>
                <a:gridCol w="768085"/>
                <a:gridCol w="768085"/>
                <a:gridCol w="768085"/>
                <a:gridCol w="768085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9" name="모서리가 둥근 직사각형 8"/>
          <p:cNvSpPr/>
          <p:nvPr/>
        </p:nvSpPr>
        <p:spPr>
          <a:xfrm>
            <a:off x="611560" y="2708920"/>
            <a:ext cx="1800200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str1 + str2</a:t>
            </a:r>
          </a:p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우측 값</a:t>
            </a:r>
            <a:r>
              <a:rPr lang="en-US" altLang="ko-KR" dirty="0" smtClean="0"/>
              <a:t>)</a:t>
            </a:r>
          </a:p>
          <a:p>
            <a:pPr algn="ctr"/>
            <a:endParaRPr lang="en-US" altLang="ko-KR" dirty="0" smtClean="0"/>
          </a:p>
          <a:p>
            <a:pPr algn="ctr"/>
            <a:r>
              <a:rPr lang="en-US" altLang="ko-KR" dirty="0" smtClean="0"/>
              <a:t>Char * name</a:t>
            </a:r>
            <a:endParaRPr lang="ko-KR" altLang="en-US" dirty="0"/>
          </a:p>
        </p:txBody>
      </p:sp>
      <p:cxnSp>
        <p:nvCxnSpPr>
          <p:cNvPr id="11" name="직선 화살표 연결선 10"/>
          <p:cNvCxnSpPr/>
          <p:nvPr/>
        </p:nvCxnSpPr>
        <p:spPr>
          <a:xfrm rot="10800000" flipV="1">
            <a:off x="2267744" y="3140968"/>
            <a:ext cx="1656184" cy="576064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모서리가 둥근 직사각형 14"/>
          <p:cNvSpPr/>
          <p:nvPr/>
        </p:nvSpPr>
        <p:spPr>
          <a:xfrm>
            <a:off x="827584" y="4581128"/>
            <a:ext cx="1800200" cy="136815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str3</a:t>
            </a:r>
          </a:p>
          <a:p>
            <a:pPr algn="ctr"/>
            <a:endParaRPr lang="en-US" altLang="ko-KR" dirty="0" smtClean="0"/>
          </a:p>
          <a:p>
            <a:pPr algn="ctr"/>
            <a:r>
              <a:rPr lang="en-US" altLang="ko-KR" dirty="0" smtClean="0"/>
              <a:t>Char *name</a:t>
            </a:r>
            <a:endParaRPr lang="ko-KR" altLang="en-US" dirty="0"/>
          </a:p>
        </p:txBody>
      </p:sp>
      <p:cxnSp>
        <p:nvCxnSpPr>
          <p:cNvPr id="17" name="직선 화살표 연결선 16"/>
          <p:cNvCxnSpPr/>
          <p:nvPr/>
        </p:nvCxnSpPr>
        <p:spPr>
          <a:xfrm rot="10800000" flipV="1">
            <a:off x="2339752" y="4941168"/>
            <a:ext cx="1800200" cy="576064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십자형 19"/>
          <p:cNvSpPr/>
          <p:nvPr/>
        </p:nvSpPr>
        <p:spPr>
          <a:xfrm rot="2800596">
            <a:off x="211449" y="2108927"/>
            <a:ext cx="2646314" cy="2615316"/>
          </a:xfrm>
          <a:prstGeom prst="plus">
            <a:avLst>
              <a:gd name="adj" fmla="val 44261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십자형 20"/>
          <p:cNvSpPr/>
          <p:nvPr/>
        </p:nvSpPr>
        <p:spPr>
          <a:xfrm rot="2800596">
            <a:off x="4891970" y="1964909"/>
            <a:ext cx="2646314" cy="2615316"/>
          </a:xfrm>
          <a:prstGeom prst="plus">
            <a:avLst>
              <a:gd name="adj" fmla="val 44261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9" grpId="0" animBg="1"/>
      <p:bldP spid="15" grpId="0" animBg="1"/>
      <p:bldP spid="20" grpId="0" animBg="1"/>
      <p:bldP spid="2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우측값참조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789713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낭비를 막자</a:t>
            </a:r>
            <a:endParaRPr lang="en-US" altLang="ko-KR" dirty="0" smtClean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3923928" y="2996952"/>
          <a:ext cx="460851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8085"/>
                <a:gridCol w="768085"/>
                <a:gridCol w="768085"/>
                <a:gridCol w="768085"/>
                <a:gridCol w="768085"/>
                <a:gridCol w="768085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모서리가 둥근 직사각형 8"/>
          <p:cNvSpPr/>
          <p:nvPr/>
        </p:nvSpPr>
        <p:spPr>
          <a:xfrm>
            <a:off x="611560" y="2708920"/>
            <a:ext cx="1800200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str1 + str2</a:t>
            </a:r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en-US" altLang="ko-KR" dirty="0" smtClean="0"/>
              <a:t>Char * name</a:t>
            </a:r>
            <a:endParaRPr lang="ko-KR" altLang="en-US" dirty="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827584" y="4581128"/>
            <a:ext cx="1800200" cy="136815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str3</a:t>
            </a:r>
          </a:p>
          <a:p>
            <a:pPr algn="ctr"/>
            <a:endParaRPr lang="en-US" altLang="ko-KR" dirty="0" smtClean="0"/>
          </a:p>
          <a:p>
            <a:pPr algn="ctr"/>
            <a:r>
              <a:rPr lang="en-US" altLang="ko-KR" dirty="0" smtClean="0"/>
              <a:t>Char *name</a:t>
            </a:r>
            <a:endParaRPr lang="ko-KR" altLang="en-US" dirty="0"/>
          </a:p>
        </p:txBody>
      </p:sp>
      <p:cxnSp>
        <p:nvCxnSpPr>
          <p:cNvPr id="17" name="직선 화살표 연결선 16"/>
          <p:cNvCxnSpPr/>
          <p:nvPr/>
        </p:nvCxnSpPr>
        <p:spPr>
          <a:xfrm rot="10800000" flipV="1">
            <a:off x="2123728" y="3212976"/>
            <a:ext cx="1800200" cy="504056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십자형 19"/>
          <p:cNvSpPr/>
          <p:nvPr/>
        </p:nvSpPr>
        <p:spPr>
          <a:xfrm rot="2800596">
            <a:off x="283457" y="2108925"/>
            <a:ext cx="2646314" cy="2615316"/>
          </a:xfrm>
          <a:prstGeom prst="plus">
            <a:avLst>
              <a:gd name="adj" fmla="val 44261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화살표 연결선 10"/>
          <p:cNvCxnSpPr/>
          <p:nvPr/>
        </p:nvCxnSpPr>
        <p:spPr>
          <a:xfrm rot="5400000">
            <a:off x="2015716" y="3537012"/>
            <a:ext cx="2232248" cy="1584176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2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우측값참조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221761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그래서 </a:t>
            </a:r>
            <a:r>
              <a:rPr lang="en-US" altLang="ko-KR" dirty="0" smtClean="0"/>
              <a:t>move  </a:t>
            </a:r>
            <a:r>
              <a:rPr lang="ko-KR" altLang="en-US" dirty="0" err="1" smtClean="0"/>
              <a:t>생성자</a:t>
            </a:r>
            <a:r>
              <a:rPr lang="en-US" altLang="ko-KR" dirty="0" smtClean="0"/>
              <a:t>. </a:t>
            </a:r>
          </a:p>
          <a:p>
            <a:pPr lvl="1"/>
            <a:endParaRPr lang="en-US" altLang="ko-K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55576" y="2636912"/>
            <a:ext cx="29523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</a:p>
          <a:p>
            <a:r>
              <a:rPr lang="en-US" altLang="ko-KR" dirty="0" smtClean="0"/>
              <a:t>class  some</a:t>
            </a:r>
          </a:p>
          <a:p>
            <a:r>
              <a:rPr lang="en-US" altLang="ko-KR" dirty="0" smtClean="0"/>
              <a:t>{</a:t>
            </a:r>
          </a:p>
          <a:p>
            <a:r>
              <a:rPr lang="en-US" altLang="ko-KR" dirty="0" smtClean="0"/>
              <a:t>public:</a:t>
            </a:r>
          </a:p>
          <a:p>
            <a:r>
              <a:rPr lang="en-US" altLang="ko-KR" dirty="0" smtClean="0"/>
              <a:t>	some();</a:t>
            </a:r>
          </a:p>
          <a:p>
            <a:r>
              <a:rPr lang="en-US" altLang="ko-KR" dirty="0" smtClean="0"/>
              <a:t>	~some();</a:t>
            </a:r>
          </a:p>
          <a:p>
            <a:r>
              <a:rPr lang="en-US" altLang="ko-KR" dirty="0" err="1" smtClean="0"/>
              <a:t>pribvate</a:t>
            </a:r>
            <a:r>
              <a:rPr lang="en-US" altLang="ko-KR" dirty="0" smtClean="0"/>
              <a:t>:</a:t>
            </a:r>
          </a:p>
          <a:p>
            <a:r>
              <a:rPr lang="en-US" altLang="ko-KR" dirty="0" smtClean="0"/>
              <a:t>	char * name;</a:t>
            </a:r>
          </a:p>
          <a:p>
            <a:r>
              <a:rPr lang="en-US" altLang="ko-KR" dirty="0" smtClean="0"/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67944" y="2564904"/>
            <a:ext cx="43924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some::some(some&amp; other)</a:t>
            </a:r>
          </a:p>
          <a:p>
            <a:r>
              <a:rPr lang="en-US" altLang="ko-KR" dirty="0" smtClean="0"/>
              <a:t>{</a:t>
            </a:r>
          </a:p>
          <a:p>
            <a:r>
              <a:rPr lang="en-US" altLang="ko-KR" dirty="0" smtClean="0"/>
              <a:t>	name = new char[256];</a:t>
            </a:r>
          </a:p>
          <a:p>
            <a:r>
              <a:rPr lang="en-US" altLang="ko-KR" dirty="0" smtClean="0"/>
              <a:t>	</a:t>
            </a:r>
            <a:r>
              <a:rPr lang="en-US" altLang="ko-KR" dirty="0" err="1" smtClean="0"/>
              <a:t>strcpy</a:t>
            </a:r>
            <a:r>
              <a:rPr lang="en-US" altLang="ko-KR" dirty="0" smtClean="0"/>
              <a:t>(name, other.name,256)</a:t>
            </a:r>
          </a:p>
          <a:p>
            <a:r>
              <a:rPr lang="en-US" altLang="ko-KR" dirty="0" smtClean="0"/>
              <a:t>	//</a:t>
            </a:r>
            <a:r>
              <a:rPr lang="ko-KR" altLang="en-US" dirty="0" smtClean="0"/>
              <a:t>요놈이 문제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}</a:t>
            </a:r>
          </a:p>
          <a:p>
            <a:r>
              <a:rPr lang="en-US" altLang="ko-KR" b="1" dirty="0" smtClean="0"/>
              <a:t>some::some(some &amp;&amp; other)</a:t>
            </a:r>
          </a:p>
          <a:p>
            <a:r>
              <a:rPr lang="en-US" altLang="ko-KR" b="1" dirty="0" smtClean="0"/>
              <a:t>{</a:t>
            </a:r>
          </a:p>
          <a:p>
            <a:r>
              <a:rPr lang="en-US" altLang="ko-KR" b="1" dirty="0" smtClean="0"/>
              <a:t>	name = other.name;</a:t>
            </a:r>
          </a:p>
          <a:p>
            <a:r>
              <a:rPr lang="en-US" altLang="ko-KR" b="1" dirty="0" smtClean="0"/>
              <a:t>	other.name = NULL</a:t>
            </a:r>
          </a:p>
          <a:p>
            <a:r>
              <a:rPr lang="en-US" altLang="ko-KR" b="1" dirty="0" smtClean="0"/>
              <a:t>}</a:t>
            </a:r>
          </a:p>
          <a:p>
            <a:r>
              <a:rPr lang="en-US" altLang="ko-KR" dirty="0" smtClean="0"/>
              <a:t>&lt;/</a:t>
            </a:r>
            <a:r>
              <a:rPr lang="ko-KR" altLang="en-US" dirty="0" smtClean="0"/>
              <a:t>코드</a:t>
            </a:r>
            <a:r>
              <a:rPr lang="en-US" altLang="ko-KR" dirty="0" smtClean="0"/>
              <a:t>&gt;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우측값참조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221761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우측 값 참조는 </a:t>
            </a:r>
            <a:r>
              <a:rPr lang="ko-KR" altLang="en-US" dirty="0" err="1" smtClean="0"/>
              <a:t>우측값이</a:t>
            </a:r>
            <a:r>
              <a:rPr lang="ko-KR" altLang="en-US" dirty="0" smtClean="0"/>
              <a:t> 아니다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err="1" smtClean="0"/>
              <a:t>우측값</a:t>
            </a:r>
            <a:r>
              <a:rPr lang="ko-KR" altLang="en-US" dirty="0" smtClean="0"/>
              <a:t> 참조는 임시가 아니니까</a:t>
            </a:r>
            <a:r>
              <a:rPr lang="en-US" altLang="ko-KR" dirty="0" smtClean="0"/>
              <a:t>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5576" y="3356992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sz="20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 &amp;&amp;a = 10;</a:t>
            </a:r>
          </a:p>
          <a:p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 &amp;&amp;b = a;//</a:t>
            </a:r>
            <a:r>
              <a:rPr lang="ko-KR" altLang="en-US" sz="2000" dirty="0" smtClean="0">
                <a:latin typeface="나눔고딕코딩" pitchFamily="49" charset="-127"/>
                <a:ea typeface="나눔고딕코딩" pitchFamily="49" charset="-127"/>
              </a:rPr>
              <a:t>에러 </a:t>
            </a:r>
            <a:endParaRPr lang="en-US" altLang="ko-KR" sz="2000" dirty="0" smtClean="0">
              <a:latin typeface="나눔고딕코딩" pitchFamily="49" charset="-127"/>
              <a:ea typeface="나눔고딕코딩" pitchFamily="49" charset="-127"/>
            </a:endParaRPr>
          </a:p>
          <a:p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sz="20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  <a:endParaRPr lang="ko-KR" altLang="en-US" sz="2000" dirty="0">
              <a:latin typeface="나눔고딕코딩" pitchFamily="49" charset="-127"/>
              <a:ea typeface="나눔고딕코딩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nullptr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이름에서부터 뭘 하는지 알 수 있는 녀석</a:t>
            </a:r>
            <a:endParaRPr lang="en-US" altLang="ko-KR" dirty="0" smtClean="0"/>
          </a:p>
          <a:p>
            <a:r>
              <a:rPr lang="ko-KR" altLang="en-US" dirty="0" smtClean="0"/>
              <a:t>기존 </a:t>
            </a:r>
            <a:r>
              <a:rPr lang="en-US" altLang="ko-KR" dirty="0" smtClean="0"/>
              <a:t>NULL</a:t>
            </a:r>
            <a:r>
              <a:rPr lang="ko-KR" altLang="en-US" dirty="0" smtClean="0"/>
              <a:t>의 문제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ko-KR" altLang="en-US" dirty="0" smtClean="0"/>
              <a:t>형으로 추론되어버린다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네이밍은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구글에서</a:t>
            </a:r>
            <a:r>
              <a:rPr lang="ko-KR" altLang="en-US" dirty="0" smtClean="0"/>
              <a:t> 검색결과가 가장적은 이름이었다고</a:t>
            </a:r>
            <a:r>
              <a:rPr lang="en-US" altLang="ko-KR" dirty="0" smtClean="0"/>
              <a:t>..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static_assert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Assert 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#error</a:t>
            </a:r>
          </a:p>
          <a:p>
            <a:pPr lvl="1"/>
            <a:r>
              <a:rPr lang="en-US" altLang="ko-KR" dirty="0" smtClean="0"/>
              <a:t>Assert : </a:t>
            </a:r>
            <a:r>
              <a:rPr lang="ko-KR" altLang="en-US" dirty="0" smtClean="0"/>
              <a:t>런타임의 오류 체크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#error : </a:t>
            </a:r>
            <a:r>
              <a:rPr lang="ko-KR" altLang="en-US" dirty="0" err="1" smtClean="0"/>
              <a:t>프리프로세서의</a:t>
            </a:r>
            <a:r>
              <a:rPr lang="ko-KR" altLang="en-US" dirty="0" smtClean="0"/>
              <a:t> 오류 체크</a:t>
            </a:r>
            <a:endParaRPr lang="en-US" altLang="ko-KR" dirty="0" smtClean="0"/>
          </a:p>
          <a:p>
            <a:r>
              <a:rPr lang="ko-KR" altLang="en-US" dirty="0" smtClean="0"/>
              <a:t>템플릿이 실체화 되는 시간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그것은 컴파일 타임</a:t>
            </a:r>
            <a:r>
              <a:rPr lang="en-US" altLang="ko-KR" dirty="0" smtClean="0"/>
              <a:t>!</a:t>
            </a:r>
          </a:p>
          <a:p>
            <a:pPr lvl="1"/>
            <a:r>
              <a:rPr lang="ko-KR" altLang="en-US" dirty="0" smtClean="0"/>
              <a:t>컴파일 타임에 템플릿의 오류를 </a:t>
            </a:r>
            <a:r>
              <a:rPr lang="ko-KR" altLang="en-US" dirty="0" err="1" smtClean="0"/>
              <a:t>잡아낼수</a:t>
            </a:r>
            <a:r>
              <a:rPr lang="ko-KR" altLang="en-US" dirty="0" smtClean="0"/>
              <a:t> 있다면</a:t>
            </a:r>
            <a:r>
              <a:rPr lang="en-US" altLang="ko-KR" dirty="0" smtClean="0"/>
              <a:t>?</a:t>
            </a:r>
          </a:p>
          <a:p>
            <a:r>
              <a:rPr lang="ko-KR" altLang="en-US" dirty="0" smtClean="0"/>
              <a:t>그래서 </a:t>
            </a:r>
            <a:r>
              <a:rPr lang="en-US" altLang="ko-KR" dirty="0" err="1" smtClean="0"/>
              <a:t>static_assert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컴파일 타임에 오류를 체크한다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static_assert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원형</a:t>
            </a:r>
            <a:endParaRPr lang="ko-KR" altLang="en-US" dirty="0"/>
          </a:p>
          <a:p>
            <a:pPr lvl="1"/>
            <a:r>
              <a:rPr lang="en-US" altLang="ko-KR" dirty="0" err="1"/>
              <a:t>static_assert</a:t>
            </a:r>
            <a:r>
              <a:rPr lang="en-US" altLang="ko-KR" dirty="0"/>
              <a:t> “( constant-expression”,“ error-message'') ;</a:t>
            </a:r>
          </a:p>
          <a:p>
            <a:r>
              <a:rPr lang="ko-KR" altLang="en-US" dirty="0" err="1"/>
              <a:t>파라미터</a:t>
            </a:r>
            <a:endParaRPr lang="ko-KR" altLang="en-US" dirty="0"/>
          </a:p>
          <a:p>
            <a:pPr lvl="1"/>
            <a:r>
              <a:rPr lang="en-US" altLang="ko-KR" dirty="0"/>
              <a:t>“constant-expression”- </a:t>
            </a:r>
            <a:r>
              <a:rPr lang="ko-KR" altLang="en-US" dirty="0"/>
              <a:t>검사할 조건 식</a:t>
            </a:r>
          </a:p>
          <a:p>
            <a:pPr lvl="1"/>
            <a:r>
              <a:rPr lang="ko-KR" altLang="en-US" dirty="0"/>
              <a:t>“</a:t>
            </a:r>
            <a:r>
              <a:rPr lang="en-US" altLang="ko-KR" dirty="0"/>
              <a:t>error-message”- </a:t>
            </a:r>
            <a:r>
              <a:rPr lang="ko-KR" altLang="en-US" dirty="0"/>
              <a:t>조건이 </a:t>
            </a:r>
            <a:r>
              <a:rPr lang="en-US" altLang="ko-KR" dirty="0"/>
              <a:t>false</a:t>
            </a:r>
            <a:r>
              <a:rPr lang="ko-KR" altLang="en-US" dirty="0"/>
              <a:t>일 경우 출력할 </a:t>
            </a:r>
            <a:r>
              <a:rPr lang="en-US" altLang="ko-KR" dirty="0"/>
              <a:t>error </a:t>
            </a:r>
            <a:r>
              <a:rPr lang="ko-KR" altLang="en-US" dirty="0"/>
              <a:t>메시지</a:t>
            </a:r>
          </a:p>
          <a:p>
            <a:r>
              <a:rPr lang="ko-KR" altLang="en-US" dirty="0"/>
              <a:t>결과</a:t>
            </a:r>
          </a:p>
          <a:p>
            <a:pPr lvl="1"/>
            <a:r>
              <a:rPr lang="en-US" altLang="ko-KR" dirty="0"/>
              <a:t>constant-expression</a:t>
            </a:r>
            <a:r>
              <a:rPr lang="ko-KR" altLang="en-US" dirty="0"/>
              <a:t>가 </a:t>
            </a:r>
            <a:r>
              <a:rPr lang="en-US" altLang="ko-KR" dirty="0"/>
              <a:t>false</a:t>
            </a:r>
            <a:r>
              <a:rPr lang="ko-KR" altLang="en-US" dirty="0"/>
              <a:t>일 경우 컴파일러는 에러 메시지를 출력합니다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 err="1"/>
              <a:t>static_assert</a:t>
            </a:r>
            <a:r>
              <a:rPr lang="ko-KR" altLang="en-US" dirty="0"/>
              <a:t>는 다음과 같은 경우에 사용하면 유용합니다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dirty="0"/>
              <a:t>1. </a:t>
            </a:r>
            <a:r>
              <a:rPr lang="ko-KR" altLang="en-US" dirty="0"/>
              <a:t>기본 타입</a:t>
            </a:r>
            <a:r>
              <a:rPr lang="en-US" altLang="ko-KR" dirty="0"/>
              <a:t>(</a:t>
            </a:r>
            <a:r>
              <a:rPr lang="en-US" altLang="ko-KR" dirty="0" err="1"/>
              <a:t>int</a:t>
            </a:r>
            <a:r>
              <a:rPr lang="en-US" altLang="ko-KR" dirty="0"/>
              <a:t>, long </a:t>
            </a:r>
            <a:r>
              <a:rPr lang="ko-KR" altLang="en-US" dirty="0"/>
              <a:t>등</a:t>
            </a:r>
            <a:r>
              <a:rPr lang="en-US" altLang="ko-KR" dirty="0"/>
              <a:t>)</a:t>
            </a:r>
            <a:r>
              <a:rPr lang="ko-KR" altLang="en-US" dirty="0"/>
              <a:t>이나 유저 정의 타입</a:t>
            </a:r>
            <a:r>
              <a:rPr lang="en-US" altLang="ko-KR" dirty="0"/>
              <a:t>(class, </a:t>
            </a:r>
            <a:r>
              <a:rPr lang="en-US" altLang="ko-KR" dirty="0" err="1"/>
              <a:t>struct</a:t>
            </a:r>
            <a:r>
              <a:rPr lang="en-US" altLang="ko-KR" dirty="0"/>
              <a:t> </a:t>
            </a:r>
            <a:r>
              <a:rPr lang="ko-KR" altLang="en-US" dirty="0"/>
              <a:t>등으로 만든 타입</a:t>
            </a:r>
            <a:r>
              <a:rPr lang="en-US" altLang="ko-KR" dirty="0"/>
              <a:t>)</a:t>
            </a:r>
            <a:r>
              <a:rPr lang="ko-KR" altLang="en-US" dirty="0"/>
              <a:t>의 크기를 </a:t>
            </a:r>
            <a:r>
              <a:rPr lang="ko-KR" altLang="en-US" dirty="0" smtClean="0"/>
              <a:t>확인하고싶을 </a:t>
            </a:r>
            <a:r>
              <a:rPr lang="ko-KR" altLang="en-US" dirty="0"/>
              <a:t>때</a:t>
            </a:r>
          </a:p>
          <a:p>
            <a:pPr lvl="2"/>
            <a:r>
              <a:rPr lang="en-US" altLang="ko-KR" dirty="0"/>
              <a:t>2. </a:t>
            </a:r>
            <a:r>
              <a:rPr lang="ko-KR" altLang="en-US" dirty="0"/>
              <a:t>어떤 타입의 최대 크기를 넘어서는지 확인하고 싶을 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static_assert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717705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예제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2780928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sz="20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static_assert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( </a:t>
            </a:r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sizeof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(</a:t>
            </a:r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) !=4 ,”error! </a:t>
            </a:r>
            <a:r>
              <a:rPr lang="en-US" altLang="ko-KR" sz="2000" dirty="0" err="1" smtClean="0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 is not 4byte”);</a:t>
            </a:r>
          </a:p>
          <a:p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sz="2000" dirty="0" smtClean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sz="2000" dirty="0" smtClean="0">
                <a:latin typeface="나눔고딕코딩" pitchFamily="49" charset="-127"/>
                <a:ea typeface="나눔고딕코딩" pitchFamily="49" charset="-127"/>
              </a:rPr>
              <a:t>&gt;</a:t>
            </a:r>
            <a:endParaRPr lang="ko-KR" altLang="en-US" sz="2000" dirty="0">
              <a:latin typeface="나눔고딕코딩" pitchFamily="49" charset="-127"/>
              <a:ea typeface="나눔고딕코딩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요약  및  정리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C++0x</a:t>
            </a:r>
            <a:r>
              <a:rPr lang="ko-KR" altLang="en-US" dirty="0" smtClean="0"/>
              <a:t>는 새로운 </a:t>
            </a:r>
            <a:r>
              <a:rPr lang="en-US" altLang="ko-KR" dirty="0" smtClean="0"/>
              <a:t>C++</a:t>
            </a:r>
            <a:r>
              <a:rPr lang="ko-KR" altLang="en-US" dirty="0" smtClean="0"/>
              <a:t>의 표준안이다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C++0x</a:t>
            </a:r>
            <a:r>
              <a:rPr lang="ko-KR" altLang="en-US" dirty="0" smtClean="0"/>
              <a:t>는 새로운 문법들이 추가되었다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sz="2400" dirty="0" smtClean="0"/>
              <a:t>auto, </a:t>
            </a:r>
            <a:r>
              <a:rPr lang="en-US" altLang="ko-KR" sz="2400" dirty="0" err="1" smtClean="0"/>
              <a:t>decltype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람다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우측값</a:t>
            </a:r>
            <a:r>
              <a:rPr lang="ko-KR" altLang="en-US" sz="2400" dirty="0" smtClean="0"/>
              <a:t> 참조</a:t>
            </a:r>
            <a:r>
              <a:rPr lang="en-US" altLang="ko-KR" sz="2400" dirty="0" smtClean="0"/>
              <a:t>, </a:t>
            </a:r>
            <a:r>
              <a:rPr lang="en-US" altLang="ko-KR" sz="2400" dirty="0" err="1" smtClean="0"/>
              <a:t>nullptr</a:t>
            </a:r>
            <a:r>
              <a:rPr lang="en-US" altLang="ko-KR" sz="2400" dirty="0" smtClean="0"/>
              <a:t>, </a:t>
            </a:r>
            <a:r>
              <a:rPr lang="en-US" altLang="ko-KR" sz="2400" dirty="0" err="1" smtClean="0"/>
              <a:t>static_assert</a:t>
            </a:r>
            <a:endParaRPr lang="en-US" altLang="ko-KR" sz="2400" dirty="0" smtClean="0"/>
          </a:p>
          <a:p>
            <a:r>
              <a:rPr lang="en-US" altLang="ko-KR" dirty="0" smtClean="0"/>
              <a:t>C++0x</a:t>
            </a:r>
            <a:r>
              <a:rPr lang="ko-KR" altLang="en-US" dirty="0" smtClean="0"/>
              <a:t>의 장점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쉬워진 템플릿 사용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쉬워진 기본라이브러리의 사용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보다 좋아진 오류검출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 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Visual C++10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C++0x </a:t>
            </a:r>
          </a:p>
          <a:p>
            <a:pPr lvl="1"/>
            <a:r>
              <a:rPr lang="en-US" altLang="ko-KR" sz="1000" dirty="0" smtClean="0">
                <a:hlinkClick r:id="rId2"/>
              </a:rPr>
              <a:t>http://download.microsoft.com/download/1/9/4/194B6F74-8A72-482D-AF0E-31CE9D855372/VisualC.PDF</a:t>
            </a:r>
            <a:endParaRPr lang="en-US" altLang="ko-KR" sz="1000" dirty="0" smtClean="0"/>
          </a:p>
          <a:p>
            <a:r>
              <a:rPr lang="en-US" altLang="ko-KR" dirty="0"/>
              <a:t>C++0x</a:t>
            </a:r>
          </a:p>
          <a:p>
            <a:pPr lvl="1"/>
            <a:r>
              <a:rPr lang="en-US" altLang="ko-KR" sz="1400" dirty="0">
                <a:hlinkClick r:id="rId3"/>
              </a:rPr>
              <a:t>http://</a:t>
            </a:r>
            <a:r>
              <a:rPr lang="en-US" altLang="ko-KR" sz="1400" dirty="0" smtClean="0">
                <a:hlinkClick r:id="rId3"/>
              </a:rPr>
              <a:t>en.wikipedia.org/wiki/C%2B%2B0x</a:t>
            </a:r>
            <a:endParaRPr lang="en-US" altLang="ko-KR" sz="1400" dirty="0" smtClean="0"/>
          </a:p>
          <a:p>
            <a:r>
              <a:rPr lang="en-US" altLang="ko-KR" dirty="0" err="1" smtClean="0"/>
              <a:t>Decltype</a:t>
            </a:r>
            <a:endParaRPr lang="en-US" altLang="ko-KR" dirty="0" smtClean="0"/>
          </a:p>
          <a:p>
            <a:pPr lvl="1"/>
            <a:r>
              <a:rPr lang="en-US" altLang="ko-KR" sz="1400" dirty="0" smtClean="0">
                <a:hlinkClick r:id="rId4"/>
              </a:rPr>
              <a:t>http://occamsrazr.net/tt/217</a:t>
            </a:r>
            <a:endParaRPr lang="en-US" altLang="ko-KR" sz="1400" dirty="0" smtClean="0"/>
          </a:p>
          <a:p>
            <a:pPr lvl="1"/>
            <a:endParaRPr lang="en-US" altLang="ko-KR" sz="1400" dirty="0" smtClean="0"/>
          </a:p>
          <a:p>
            <a:pPr lvl="1"/>
            <a:endParaRPr lang="ko-KR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</a:t>
            </a:r>
            <a:r>
              <a:rPr lang="ko-KR" altLang="en-US" dirty="0" smtClean="0"/>
              <a:t>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</a:t>
            </a:r>
            <a:r>
              <a:rPr lang="ko-KR" altLang="en-US" dirty="0" smtClean="0"/>
              <a:t>에서 클래스와 템플릿 을 비롯한 </a:t>
            </a:r>
            <a:r>
              <a:rPr lang="en-US" altLang="ko-KR" dirty="0" smtClean="0"/>
              <a:t>oop</a:t>
            </a:r>
            <a:r>
              <a:rPr lang="ko-KR" altLang="en-US" dirty="0" smtClean="0"/>
              <a:t>적인 요소를 추가한 언어</a:t>
            </a:r>
            <a:endParaRPr lang="en-US" altLang="ko-KR" dirty="0" smtClean="0"/>
          </a:p>
          <a:p>
            <a:r>
              <a:rPr lang="en-US" altLang="ko-KR" dirty="0" smtClean="0"/>
              <a:t>C</a:t>
            </a:r>
            <a:r>
              <a:rPr lang="ko-KR" altLang="en-US" dirty="0" smtClean="0"/>
              <a:t>의 빠른 동작속도와 </a:t>
            </a:r>
            <a:r>
              <a:rPr lang="en-US" altLang="ko-KR" dirty="0" smtClean="0"/>
              <a:t>oop</a:t>
            </a:r>
            <a:r>
              <a:rPr lang="ko-KR" altLang="en-US" dirty="0" smtClean="0"/>
              <a:t>적인 요소를 통한 쉬운 개발을 가능하게 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매우 오래되었음에도 아직까지 인기를 유지하고 있는 언어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궁금한 점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pic>
        <p:nvPicPr>
          <p:cNvPr id="1026" name="Picture 2" descr="C:\Users\Blue Mir\Pictures\짤방\504-20090130022702_41b301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772816"/>
            <a:ext cx="5705476" cy="427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</a:t>
            </a:r>
            <a:r>
              <a:rPr lang="ko-KR" altLang="en-US" dirty="0" smtClean="0"/>
              <a:t>의 주요기능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클래스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Struct </a:t>
            </a:r>
            <a:r>
              <a:rPr lang="ko-KR" altLang="en-US" dirty="0" smtClean="0"/>
              <a:t>과 비슷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맴버 함수를 가질 수 있다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클래스간 상속이 가능하다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Private</a:t>
            </a:r>
            <a:r>
              <a:rPr lang="ko-KR" altLang="en-US" dirty="0" smtClean="0"/>
              <a:t>가 존재한다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</a:t>
            </a:r>
            <a:r>
              <a:rPr lang="ko-KR" altLang="en-US" dirty="0" smtClean="0"/>
              <a:t>의 주요기능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템플릿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일반화 프로그래밍이 가능하게 해준다</a:t>
            </a:r>
            <a:r>
              <a:rPr lang="en-US" altLang="ko-KR" dirty="0" smtClean="0"/>
              <a:t>.</a:t>
            </a:r>
          </a:p>
          <a:p>
            <a:pPr lvl="2"/>
            <a:r>
              <a:rPr lang="ko-KR" altLang="ko-KR" dirty="0"/>
              <a:t>일반화 프로그래밍</a:t>
            </a:r>
            <a:r>
              <a:rPr lang="en-US" altLang="ko-KR" dirty="0"/>
              <a:t> : 임의 타입에 대해 </a:t>
            </a:r>
            <a:r>
              <a:rPr lang="en-US" altLang="ko-KR" dirty="0" err="1"/>
              <a:t>동작하는</a:t>
            </a:r>
            <a:r>
              <a:rPr lang="en-US" altLang="ko-KR" dirty="0"/>
              <a:t> </a:t>
            </a:r>
            <a:r>
              <a:rPr lang="en-US" altLang="ko-KR" dirty="0" err="1"/>
              <a:t>함수나</a:t>
            </a:r>
            <a:r>
              <a:rPr lang="en-US" altLang="ko-KR" dirty="0"/>
              <a:t> </a:t>
            </a:r>
            <a:r>
              <a:rPr lang="en-US" altLang="ko-KR" dirty="0" err="1"/>
              <a:t>클래스를</a:t>
            </a:r>
            <a:r>
              <a:rPr lang="en-US" altLang="ko-KR" dirty="0"/>
              <a:t> </a:t>
            </a:r>
            <a:r>
              <a:rPr lang="en-US" altLang="ko-KR" dirty="0" err="1" smtClean="0"/>
              <a:t>작성</a:t>
            </a:r>
            <a:r>
              <a:rPr lang="en-US" altLang="ko-KR" dirty="0" smtClean="0"/>
              <a:t> 할 </a:t>
            </a:r>
            <a:r>
              <a:rPr lang="en-US" altLang="ko-KR" dirty="0"/>
              <a:t>수 </a:t>
            </a:r>
            <a:r>
              <a:rPr lang="en-US" altLang="ko-KR" dirty="0" err="1"/>
              <a:t>있다</a:t>
            </a:r>
            <a:r>
              <a:rPr lang="en-US" altLang="ko-KR" dirty="0"/>
              <a:t>. </a:t>
            </a:r>
            <a:r>
              <a:rPr lang="en-US" altLang="ko-KR" dirty="0" err="1"/>
              <a:t>객체</a:t>
            </a:r>
            <a:r>
              <a:rPr lang="en-US" altLang="ko-KR" dirty="0"/>
              <a:t> </a:t>
            </a:r>
            <a:r>
              <a:rPr lang="en-US" altLang="ko-KR" dirty="0" err="1"/>
              <a:t>지향보다</a:t>
            </a:r>
            <a:r>
              <a:rPr lang="en-US" altLang="ko-KR" dirty="0"/>
              <a:t> </a:t>
            </a:r>
            <a:r>
              <a:rPr lang="en-US" altLang="ko-KR" dirty="0" err="1"/>
              <a:t>재사용성과</a:t>
            </a:r>
            <a:r>
              <a:rPr lang="en-US" altLang="ko-KR" dirty="0"/>
              <a:t> </a:t>
            </a:r>
            <a:r>
              <a:rPr lang="en-US" altLang="ko-KR" dirty="0" err="1"/>
              <a:t>편의성이</a:t>
            </a:r>
            <a:r>
              <a:rPr lang="en-US" altLang="ko-KR" dirty="0"/>
              <a:t> 더 </a:t>
            </a:r>
            <a:r>
              <a:rPr lang="en-US" altLang="ko-KR" dirty="0" err="1"/>
              <a:t>우수하다</a:t>
            </a:r>
            <a:r>
              <a:rPr lang="en-US" altLang="ko-KR" dirty="0" smtClean="0"/>
              <a:t>.</a:t>
            </a:r>
          </a:p>
          <a:p>
            <a:pPr lvl="2"/>
            <a:r>
              <a:rPr lang="ko-KR" altLang="en-US" dirty="0" smtClean="0"/>
              <a:t>코드를 반복 작성할 </a:t>
            </a:r>
            <a:r>
              <a:rPr lang="ko-KR" altLang="en-US" dirty="0"/>
              <a:t>필</a:t>
            </a:r>
            <a:r>
              <a:rPr lang="ko-KR" altLang="en-US" dirty="0" smtClean="0"/>
              <a:t>요가 없다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하지만 템플릿은 복잡하다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</a:t>
            </a:r>
            <a:r>
              <a:rPr lang="ko-KR" altLang="en-US" dirty="0" smtClean="0"/>
              <a:t>의 주요기능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STL</a:t>
            </a:r>
          </a:p>
          <a:p>
            <a:pPr lvl="1"/>
            <a:r>
              <a:rPr lang="ko-KR" altLang="en-US" dirty="0" smtClean="0"/>
              <a:t>템플릿을 활용해서 각종 자료구조 및 문자열을 쉽게 다룰 수 있도록 만들어둔 라이브러리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Vector, List, map, </a:t>
            </a:r>
            <a:r>
              <a:rPr lang="en-US" altLang="ko-KR" dirty="0" err="1" smtClean="0"/>
              <a:t>deque</a:t>
            </a:r>
            <a:r>
              <a:rPr lang="en-US" altLang="ko-KR" dirty="0" smtClean="0"/>
              <a:t>, stack, string </a:t>
            </a:r>
            <a:r>
              <a:rPr lang="ko-KR" altLang="en-US" dirty="0" smtClean="0"/>
              <a:t>등등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프로그램의 작성을 빠르고 편하게 해준다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하지만 역시 복잡하다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</a:t>
            </a:r>
            <a:r>
              <a:rPr lang="ko-KR" altLang="en-US" dirty="0" smtClean="0"/>
              <a:t>의 위기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다른 언어의 위협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JAVA &amp; C#</a:t>
            </a:r>
          </a:p>
          <a:p>
            <a:pPr lvl="2"/>
            <a:r>
              <a:rPr lang="ko-KR" altLang="en-US" dirty="0" smtClean="0"/>
              <a:t>성능을 많이 요구하지 않는 일반어플리케이션에서 확고한 입지를 굳히고 있음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Python, Ruby</a:t>
            </a:r>
          </a:p>
          <a:p>
            <a:pPr lvl="2"/>
            <a:r>
              <a:rPr lang="ko-KR" altLang="en-US" dirty="0" smtClean="0"/>
              <a:t>고성능의 스크립트언어 빠르고 편리한 개발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동적 언어의 장점인 귀찮음을 덜어주는 센스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dirty="0" smtClean="0"/>
              <a:t>1000</a:t>
            </a:r>
            <a:r>
              <a:rPr lang="ko-KR" altLang="en-US" dirty="0" smtClean="0"/>
              <a:t>줄의 코드를 단 </a:t>
            </a:r>
            <a:r>
              <a:rPr lang="en-US" altLang="ko-KR" dirty="0" smtClean="0"/>
              <a:t>100</a:t>
            </a:r>
            <a:r>
              <a:rPr lang="ko-KR" altLang="en-US" dirty="0" smtClean="0"/>
              <a:t>줄로</a:t>
            </a:r>
            <a:r>
              <a:rPr lang="en-US" altLang="ko-KR" dirty="0" smtClean="0"/>
              <a:t>….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C++</a:t>
            </a:r>
            <a:r>
              <a:rPr lang="ko-KR" altLang="en-US" dirty="0" smtClean="0"/>
              <a:t>의 위기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725115"/>
          </a:xfrm>
        </p:spPr>
        <p:txBody>
          <a:bodyPr/>
          <a:lstStyle/>
          <a:p>
            <a:r>
              <a:rPr lang="en-US" altLang="ko-KR" dirty="0" smtClean="0"/>
              <a:t>STL!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니</a:t>
            </a:r>
            <a:r>
              <a:rPr lang="ko-KR" altLang="en-US" dirty="0" smtClean="0"/>
              <a:t> 놈이 뭔데</a:t>
            </a:r>
            <a:r>
              <a:rPr lang="en-US" altLang="ko-KR" dirty="0" smtClean="0"/>
              <a:t>!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000100" y="2571744"/>
            <a:ext cx="64294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&lt;</a:t>
            </a:r>
            <a:r>
              <a:rPr lang="ko-KR" altLang="en-US" dirty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&gt;</a:t>
            </a:r>
          </a:p>
          <a:p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list&lt;</a:t>
            </a:r>
            <a:r>
              <a:rPr lang="en-US" altLang="ko-KR" dirty="0" err="1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&gt; </a:t>
            </a:r>
            <a:r>
              <a:rPr lang="en-US" altLang="ko-KR" dirty="0" err="1">
                <a:latin typeface="나눔고딕코딩" pitchFamily="49" charset="-127"/>
                <a:ea typeface="나눔고딕코딩" pitchFamily="49" charset="-127"/>
              </a:rPr>
              <a:t>NumList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;</a:t>
            </a:r>
          </a:p>
          <a:p>
            <a:r>
              <a:rPr lang="en-US" altLang="ko-KR" dirty="0" err="1">
                <a:latin typeface="나눔고딕코딩" pitchFamily="49" charset="-127"/>
                <a:ea typeface="나눔고딕코딩" pitchFamily="49" charset="-127"/>
              </a:rPr>
              <a:t>NumList.push_back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( 10 );</a:t>
            </a:r>
          </a:p>
          <a:p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for( list&lt;</a:t>
            </a:r>
            <a:r>
              <a:rPr lang="en-US" altLang="ko-KR" dirty="0" err="1">
                <a:latin typeface="나눔고딕코딩" pitchFamily="49" charset="-127"/>
                <a:ea typeface="나눔고딕코딩" pitchFamily="49" charset="-127"/>
              </a:rPr>
              <a:t>int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&gt;::</a:t>
            </a:r>
            <a:r>
              <a:rPr lang="en-US" altLang="ko-KR" dirty="0" err="1">
                <a:latin typeface="나눔고딕코딩" pitchFamily="49" charset="-127"/>
                <a:ea typeface="나눔고딕코딩" pitchFamily="49" charset="-127"/>
              </a:rPr>
              <a:t>iterator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 </a:t>
            </a:r>
            <a:r>
              <a:rPr lang="en-US" altLang="ko-KR" dirty="0" err="1">
                <a:latin typeface="나눔고딕코딩" pitchFamily="49" charset="-127"/>
                <a:ea typeface="나눔고딕코딩" pitchFamily="49" charset="-127"/>
              </a:rPr>
              <a:t>iter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 = </a:t>
            </a:r>
            <a:r>
              <a:rPr lang="en-US" altLang="ko-KR" dirty="0" err="1">
                <a:latin typeface="나눔고딕코딩" pitchFamily="49" charset="-127"/>
                <a:ea typeface="나눔고딕코딩" pitchFamily="49" charset="-127"/>
              </a:rPr>
              <a:t>NumList.begin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();</a:t>
            </a:r>
          </a:p>
          <a:p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	</a:t>
            </a:r>
            <a:r>
              <a:rPr lang="en-US" altLang="ko-KR" dirty="0" err="1" smtClean="0">
                <a:latin typeface="나눔고딕코딩" pitchFamily="49" charset="-127"/>
                <a:ea typeface="나눔고딕코딩" pitchFamily="49" charset="-127"/>
              </a:rPr>
              <a:t>iter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 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!= </a:t>
            </a:r>
            <a:r>
              <a:rPr lang="en-US" altLang="ko-KR" dirty="0" err="1">
                <a:latin typeface="나눔고딕코딩" pitchFamily="49" charset="-127"/>
                <a:ea typeface="나눔고딕코딩" pitchFamily="49" charset="-127"/>
              </a:rPr>
              <a:t>NumList.end</a:t>
            </a:r>
            <a:r>
              <a:rPr lang="en-US" altLang="ko-KR" dirty="0" smtClean="0">
                <a:latin typeface="나눔고딕코딩" pitchFamily="49" charset="-127"/>
                <a:ea typeface="나눔고딕코딩" pitchFamily="49" charset="-127"/>
              </a:rPr>
              <a:t>();++</a:t>
            </a:r>
            <a:r>
              <a:rPr lang="en-US" altLang="ko-KR" dirty="0" err="1">
                <a:latin typeface="나눔고딕코딩" pitchFamily="49" charset="-127"/>
                <a:ea typeface="나눔고딕코딩" pitchFamily="49" charset="-127"/>
              </a:rPr>
              <a:t>iter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 )</a:t>
            </a:r>
          </a:p>
          <a:p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{</a:t>
            </a:r>
          </a:p>
          <a:p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……</a:t>
            </a:r>
          </a:p>
          <a:p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}</a:t>
            </a:r>
          </a:p>
          <a:p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&lt;/</a:t>
            </a:r>
            <a:r>
              <a:rPr lang="ko-KR" altLang="en-US" dirty="0">
                <a:latin typeface="나눔고딕코딩" pitchFamily="49" charset="-127"/>
                <a:ea typeface="나눔고딕코딩" pitchFamily="49" charset="-127"/>
              </a:rPr>
              <a:t>코드</a:t>
            </a:r>
            <a:r>
              <a:rPr lang="en-US" altLang="ko-KR" dirty="0">
                <a:latin typeface="나눔고딕코딩" pitchFamily="49" charset="-127"/>
                <a:ea typeface="나눔고딕코딩" pitchFamily="49" charset="-127"/>
              </a:rPr>
              <a:t>&gt;</a:t>
            </a:r>
            <a:endParaRPr lang="ko-KR" altLang="en-US" dirty="0">
              <a:latin typeface="나눔고딕코딩" pitchFamily="49" charset="-127"/>
              <a:ea typeface="나눔고딕코딩" pitchFamily="49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285984" y="5775695"/>
            <a:ext cx="4286280" cy="1082305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진심 복잡하다</a:t>
            </a:r>
            <a:r>
              <a:rPr kumimoji="0" lang="en-US" altLang="ko-K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듈">
  <a:themeElements>
    <a:clrScheme name="모듈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2182</TotalTime>
  <Words>1247</Words>
  <Application>Microsoft Office PowerPoint</Application>
  <PresentationFormat>화면 슬라이드 쇼(4:3)</PresentationFormat>
  <Paragraphs>375</Paragraphs>
  <Slides>40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1" baseType="lpstr">
      <vt:lpstr>모듈</vt:lpstr>
      <vt:lpstr>C++ 0x</vt:lpstr>
      <vt:lpstr>목차</vt:lpstr>
      <vt:lpstr>C++0x란?</vt:lpstr>
      <vt:lpstr>C++란?</vt:lpstr>
      <vt:lpstr>C++의 주요기능</vt:lpstr>
      <vt:lpstr>C++의 주요기능</vt:lpstr>
      <vt:lpstr>C++의 주요기능</vt:lpstr>
      <vt:lpstr>C++의 위기</vt:lpstr>
      <vt:lpstr>C++의 위기!</vt:lpstr>
      <vt:lpstr>C++의 위기!</vt:lpstr>
      <vt:lpstr>그렇다면?</vt:lpstr>
      <vt:lpstr>C++0x의 강림!</vt:lpstr>
      <vt:lpstr>C++0x의 특징</vt:lpstr>
      <vt:lpstr>Auto Type</vt:lpstr>
      <vt:lpstr>Auto Type</vt:lpstr>
      <vt:lpstr>Auto Type</vt:lpstr>
      <vt:lpstr>Auto Type</vt:lpstr>
      <vt:lpstr>Auto Type</vt:lpstr>
      <vt:lpstr> Decltype</vt:lpstr>
      <vt:lpstr>Decltype</vt:lpstr>
      <vt:lpstr>Decltype</vt:lpstr>
      <vt:lpstr>Auto &amp; Decltype</vt:lpstr>
      <vt:lpstr>람다 (lambda)</vt:lpstr>
      <vt:lpstr>람다 (lambda)</vt:lpstr>
      <vt:lpstr>람다 (lambda)</vt:lpstr>
      <vt:lpstr>우측값참조</vt:lpstr>
      <vt:lpstr>우측값참조</vt:lpstr>
      <vt:lpstr>우측값참조</vt:lpstr>
      <vt:lpstr>우측값참조</vt:lpstr>
      <vt:lpstr>우측값참조</vt:lpstr>
      <vt:lpstr>우측값참조</vt:lpstr>
      <vt:lpstr>우측값참조</vt:lpstr>
      <vt:lpstr>우측값참조</vt:lpstr>
      <vt:lpstr>nullptr</vt:lpstr>
      <vt:lpstr>static_assert</vt:lpstr>
      <vt:lpstr>static_assert</vt:lpstr>
      <vt:lpstr>static_assert</vt:lpstr>
      <vt:lpstr>요약  및  정리 </vt:lpstr>
      <vt:lpstr>참고 문헌</vt:lpstr>
      <vt:lpstr>궁금한 점?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C++ 0x</dc:title>
  <dc:creator>푸르미르</dc:creator>
  <cp:lastModifiedBy>푸르미르</cp:lastModifiedBy>
  <cp:revision>119</cp:revision>
  <dcterms:created xsi:type="dcterms:W3CDTF">2010-05-24T15:53:25Z</dcterms:created>
  <dcterms:modified xsi:type="dcterms:W3CDTF">2010-07-08T08:42:14Z</dcterms:modified>
</cp:coreProperties>
</file>