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81" r:id="rId5"/>
    <p:sldId id="270" r:id="rId6"/>
    <p:sldId id="271" r:id="rId7"/>
    <p:sldId id="280" r:id="rId8"/>
    <p:sldId id="272" r:id="rId9"/>
    <p:sldId id="273" r:id="rId10"/>
    <p:sldId id="274" r:id="rId11"/>
    <p:sldId id="275" r:id="rId12"/>
    <p:sldId id="277" r:id="rId13"/>
    <p:sldId id="278" r:id="rId14"/>
    <p:sldId id="289" r:id="rId15"/>
    <p:sldId id="276" r:id="rId16"/>
    <p:sldId id="287" r:id="rId17"/>
    <p:sldId id="291" r:id="rId18"/>
    <p:sldId id="279" r:id="rId19"/>
    <p:sldId id="282" r:id="rId20"/>
    <p:sldId id="288" r:id="rId21"/>
    <p:sldId id="283" r:id="rId22"/>
    <p:sldId id="285" r:id="rId23"/>
    <p:sldId id="286" r:id="rId24"/>
    <p:sldId id="284" r:id="rId25"/>
    <p:sldId id="290" r:id="rId26"/>
    <p:sldId id="268" r:id="rId2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2308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7569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6726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2780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5624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4399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1717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290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424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671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259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F23C8-9DAD-46A1-B1FC-64ABE962BDA8}" type="datetimeFigureOut">
              <a:rPr lang="ko-KR" altLang="en-US" smtClean="0"/>
              <a:t>2015-03-30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627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패</a:t>
            </a:r>
            <a:r>
              <a:rPr lang="en-US" altLang="ko-KR" dirty="0" smtClean="0"/>
              <a:t>(</a:t>
            </a:r>
            <a:r>
              <a:rPr lang="ko-KR" altLang="en-US" dirty="0" smtClean="0"/>
              <a:t>중략</a:t>
            </a:r>
            <a:r>
              <a:rPr lang="en-US" altLang="ko-KR" dirty="0" smtClean="0"/>
              <a:t>)</a:t>
            </a:r>
            <a:r>
              <a:rPr lang="ko-KR" altLang="en-US" dirty="0" smtClean="0"/>
              <a:t>노반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2</a:t>
            </a:r>
            <a:r>
              <a:rPr lang="ko-KR" altLang="en-US" dirty="0" err="1" smtClean="0"/>
              <a:t>차시</a:t>
            </a:r>
            <a:endParaRPr lang="en-US" altLang="ko-KR" dirty="0" smtClean="0"/>
          </a:p>
          <a:p>
            <a:r>
              <a:rPr lang="ko-KR" altLang="en-US" dirty="0" err="1" smtClean="0"/>
              <a:t>변수학개론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70047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</a:t>
            </a:r>
            <a:r>
              <a:rPr lang="en-US" altLang="ko-KR" dirty="0" smtClean="0"/>
              <a:t>hort, </a:t>
            </a:r>
            <a:r>
              <a:rPr lang="en-US" altLang="ko-KR" dirty="0" err="1" smtClean="0"/>
              <a:t>int</a:t>
            </a:r>
            <a:r>
              <a:rPr lang="en-US" altLang="ko-KR" dirty="0" smtClean="0"/>
              <a:t>, long, long </a:t>
            </a:r>
            <a:r>
              <a:rPr lang="en-US" altLang="ko-KR" dirty="0" err="1" smtClean="0"/>
              <a:t>long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32bit </a:t>
            </a:r>
            <a:r>
              <a:rPr lang="ko-KR" altLang="en-US" dirty="0" smtClean="0"/>
              <a:t>환경 기준</a:t>
            </a:r>
            <a:endParaRPr lang="en-US" altLang="ko-KR" dirty="0" smtClean="0"/>
          </a:p>
          <a:p>
            <a:pPr lvl="1"/>
            <a:r>
              <a:rPr lang="en-US" altLang="ko-KR" dirty="0"/>
              <a:t>s</a:t>
            </a:r>
            <a:r>
              <a:rPr lang="en-US" altLang="ko-KR" dirty="0" smtClean="0"/>
              <a:t>hort : 16bit</a:t>
            </a:r>
          </a:p>
          <a:p>
            <a:pPr lvl="1"/>
            <a:r>
              <a:rPr lang="en-US" altLang="ko-KR" dirty="0" err="1" smtClean="0"/>
              <a:t>int</a:t>
            </a:r>
            <a:r>
              <a:rPr lang="en-US" altLang="ko-KR" dirty="0" smtClean="0"/>
              <a:t> : 32bit</a:t>
            </a:r>
          </a:p>
          <a:p>
            <a:pPr lvl="1"/>
            <a:r>
              <a:rPr lang="en-US" altLang="ko-KR" dirty="0"/>
              <a:t>l</a:t>
            </a:r>
            <a:r>
              <a:rPr lang="en-US" altLang="ko-KR" dirty="0" smtClean="0"/>
              <a:t>ong : </a:t>
            </a:r>
            <a:r>
              <a:rPr lang="en-US" altLang="ko-KR" b="1" dirty="0" smtClean="0">
                <a:solidFill>
                  <a:srgbClr val="FF0000"/>
                </a:solidFill>
              </a:rPr>
              <a:t>32bit</a:t>
            </a:r>
          </a:p>
          <a:p>
            <a:pPr lvl="1"/>
            <a:r>
              <a:rPr lang="en-US" altLang="ko-KR" dirty="0"/>
              <a:t>l</a:t>
            </a:r>
            <a:r>
              <a:rPr lang="en-US" altLang="ko-KR" dirty="0" smtClean="0"/>
              <a:t>ong long : 64bit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s</a:t>
            </a:r>
            <a:r>
              <a:rPr lang="en-US" altLang="ko-KR" dirty="0" smtClean="0"/>
              <a:t>igned? </a:t>
            </a:r>
            <a:r>
              <a:rPr lang="en-US" altLang="ko-KR" dirty="0"/>
              <a:t>u</a:t>
            </a:r>
            <a:r>
              <a:rPr lang="en-US" altLang="ko-KR" dirty="0" smtClean="0"/>
              <a:t>nsigned?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0809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실수형</a:t>
            </a:r>
            <a:r>
              <a:rPr lang="ko-KR" altLang="en-US" dirty="0" smtClean="0"/>
              <a:t> 변수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float(32bit) / double(64bit) / long double</a:t>
            </a:r>
          </a:p>
          <a:p>
            <a:endParaRPr lang="en-US" altLang="ko-KR" dirty="0"/>
          </a:p>
          <a:p>
            <a:r>
              <a:rPr lang="ko-KR" altLang="en-US" dirty="0" smtClean="0"/>
              <a:t>말 그대로 실수를 표현하기 위한 </a:t>
            </a:r>
            <a:r>
              <a:rPr lang="ko-KR" altLang="en-US" dirty="0" err="1" smtClean="0"/>
              <a:t>자료형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표현방식의 특성 상 연산 오차가 발생한다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double</a:t>
            </a:r>
            <a:r>
              <a:rPr lang="ko-KR" altLang="en-US" dirty="0" smtClean="0"/>
              <a:t>이 더 연산오차가 작다</a:t>
            </a:r>
            <a:endParaRPr lang="en-US" altLang="ko-KR" dirty="0" smtClean="0"/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4137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실수형</a:t>
            </a:r>
            <a:r>
              <a:rPr lang="ko-KR" altLang="en-US" dirty="0" smtClean="0"/>
              <a:t> 변수의 표현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일반적인 실수의 표현 방식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.</a:t>
            </a:r>
            <a:r>
              <a:rPr lang="ko-KR" altLang="en-US" dirty="0" smtClean="0"/>
              <a:t>을 기준으로 표현한다</a:t>
            </a:r>
            <a:r>
              <a:rPr lang="en-US" altLang="ko-KR" dirty="0" smtClean="0"/>
              <a:t>(ex. 42.195, 3.141592…)</a:t>
            </a:r>
          </a:p>
          <a:p>
            <a:pPr lvl="1"/>
            <a:endParaRPr lang="en-US" altLang="ko-KR" dirty="0"/>
          </a:p>
          <a:p>
            <a:r>
              <a:rPr lang="ko-KR" altLang="en-US" dirty="0" smtClean="0"/>
              <a:t>컴퓨터 내에서는 </a:t>
            </a:r>
            <a:r>
              <a:rPr lang="en-US" altLang="ko-KR" dirty="0" smtClean="0"/>
              <a:t>2</a:t>
            </a:r>
            <a:r>
              <a:rPr lang="ko-KR" altLang="en-US" dirty="0" smtClean="0"/>
              <a:t>진수로 표현해야 한다</a:t>
            </a:r>
            <a:endParaRPr lang="en-US" altLang="ko-KR" dirty="0"/>
          </a:p>
          <a:p>
            <a:pPr lvl="1"/>
            <a:r>
              <a:rPr lang="ko-KR" altLang="en-US" dirty="0" smtClean="0"/>
              <a:t>위와 같이 기준점의 앞뒤를 저장하면</a:t>
            </a:r>
            <a:r>
              <a:rPr lang="en-US" altLang="ko-KR" dirty="0" smtClean="0"/>
              <a:t>?</a:t>
            </a:r>
          </a:p>
          <a:p>
            <a:pPr lvl="1"/>
            <a:endParaRPr lang="en-US" altLang="ko-KR" dirty="0"/>
          </a:p>
          <a:p>
            <a:r>
              <a:rPr lang="ko-KR" altLang="en-US" dirty="0" smtClean="0"/>
              <a:t>더 좋은 방법이 있을까</a:t>
            </a:r>
            <a:r>
              <a:rPr lang="en-US" altLang="ko-KR" dirty="0"/>
              <a:t>?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50688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부동소수점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dirty="0" smtClean="0"/>
              <a:t>수의 나열과 소수점의 위치를 저장하는  방식</a:t>
            </a:r>
            <a:endParaRPr lang="en-US" altLang="ko-KR" dirty="0"/>
          </a:p>
          <a:p>
            <a:pPr lvl="1"/>
            <a:r>
              <a:rPr lang="en-US" altLang="ko-KR" dirty="0" smtClean="0"/>
              <a:t>42.195 == 4.2195 * 10 =&gt; 41295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1</a:t>
            </a:r>
            <a:r>
              <a:rPr lang="ko-KR" altLang="en-US" dirty="0" smtClean="0"/>
              <a:t>을 저장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0.0455 == 4.55 * 10^-2 =&gt; 455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-2</a:t>
            </a:r>
            <a:r>
              <a:rPr lang="ko-KR" altLang="en-US" dirty="0" smtClean="0"/>
              <a:t>를 저장</a:t>
            </a:r>
            <a:endParaRPr lang="en-US" altLang="ko-KR" dirty="0" smtClean="0"/>
          </a:p>
          <a:p>
            <a:pPr lvl="1"/>
            <a:endParaRPr lang="en-US" altLang="ko-KR" dirty="0"/>
          </a:p>
          <a:p>
            <a:r>
              <a:rPr lang="en-US" altLang="ko-KR" dirty="0" smtClean="0"/>
              <a:t>±1.m * 2^(n-(2^k-1))</a:t>
            </a:r>
          </a:p>
          <a:p>
            <a:pPr lvl="1"/>
            <a:r>
              <a:rPr lang="ko-KR" altLang="en-US" dirty="0" smtClean="0"/>
              <a:t>오차를 줄이기 위해 실제로 사용하는 식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float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k=8, double</a:t>
            </a:r>
            <a:r>
              <a:rPr lang="ko-KR" altLang="en-US" dirty="0" smtClean="0"/>
              <a:t>은 </a:t>
            </a:r>
            <a:r>
              <a:rPr lang="en-US" altLang="ko-KR" dirty="0" smtClean="0"/>
              <a:t>k=16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float</a:t>
            </a:r>
            <a:r>
              <a:rPr lang="ko-KR" altLang="en-US" dirty="0" smtClean="0"/>
              <a:t>의</a:t>
            </a:r>
            <a:r>
              <a:rPr lang="en-US" altLang="ko-KR" dirty="0" smtClean="0"/>
              <a:t> </a:t>
            </a:r>
            <a:r>
              <a:rPr lang="ko-KR" altLang="en-US" dirty="0" smtClean="0"/>
              <a:t>경우 </a:t>
            </a:r>
            <a:r>
              <a:rPr lang="en-US" altLang="ko-KR" dirty="0" smtClean="0"/>
              <a:t>1bit</a:t>
            </a:r>
            <a:r>
              <a:rPr lang="ko-KR" altLang="en-US" dirty="0"/>
              <a:t>는</a:t>
            </a:r>
            <a:r>
              <a:rPr lang="ko-KR" altLang="en-US" dirty="0" smtClean="0"/>
              <a:t> </a:t>
            </a:r>
            <a:r>
              <a:rPr lang="en-US" altLang="ko-KR" dirty="0" smtClean="0"/>
              <a:t>±, 7bit</a:t>
            </a:r>
            <a:r>
              <a:rPr lang="ko-KR" altLang="en-US" dirty="0" smtClean="0"/>
              <a:t>는 지수</a:t>
            </a:r>
            <a:r>
              <a:rPr lang="en-US" altLang="ko-KR" dirty="0" smtClean="0"/>
              <a:t>(n), </a:t>
            </a:r>
            <a:r>
              <a:rPr lang="ko-KR" altLang="en-US" dirty="0" smtClean="0"/>
              <a:t>나머지 </a:t>
            </a:r>
            <a:r>
              <a:rPr lang="en-US" altLang="ko-KR" dirty="0" smtClean="0"/>
              <a:t>24bit</a:t>
            </a:r>
            <a:r>
              <a:rPr lang="ko-KR" altLang="en-US" dirty="0" smtClean="0"/>
              <a:t>는 가수</a:t>
            </a:r>
            <a:r>
              <a:rPr lang="en-US" altLang="ko-KR" dirty="0" smtClean="0"/>
              <a:t>(m)</a:t>
            </a:r>
            <a:r>
              <a:rPr lang="ko-KR" altLang="en-US" dirty="0" smtClean="0"/>
              <a:t>를 저장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0158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형변환</a:t>
            </a:r>
            <a:r>
              <a:rPr lang="en-US" altLang="ko-KR" dirty="0" smtClean="0"/>
              <a:t>(typecasting)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한 </a:t>
            </a:r>
            <a:r>
              <a:rPr lang="ko-KR" altLang="en-US" dirty="0" err="1" smtClean="0"/>
              <a:t>자료형을</a:t>
            </a:r>
            <a:r>
              <a:rPr lang="ko-KR" altLang="en-US" dirty="0" smtClean="0"/>
              <a:t> 다른 </a:t>
            </a:r>
            <a:r>
              <a:rPr lang="ko-KR" altLang="en-US" dirty="0" err="1" smtClean="0"/>
              <a:t>자료형처럼</a:t>
            </a:r>
            <a:r>
              <a:rPr lang="ko-KR" altLang="en-US" dirty="0" smtClean="0"/>
              <a:t> 사용하고 싶을 때 사용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(target type)name</a:t>
            </a:r>
            <a:r>
              <a:rPr lang="ko-KR" altLang="en-US" dirty="0" smtClean="0"/>
              <a:t>으로 변수를 사용하면 원하는 타입처럼 변수 </a:t>
            </a:r>
            <a:r>
              <a:rPr lang="en-US" altLang="ko-KR" dirty="0" smtClean="0"/>
              <a:t>name</a:t>
            </a:r>
            <a:r>
              <a:rPr lang="ko-KR" altLang="en-US" dirty="0" smtClean="0"/>
              <a:t>을 사용한다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ex. float phi=3.14; phi=(</a:t>
            </a:r>
            <a:r>
              <a:rPr lang="en-US" altLang="ko-KR" dirty="0" err="1" smtClean="0"/>
              <a:t>int</a:t>
            </a:r>
            <a:r>
              <a:rPr lang="en-US" altLang="ko-KR" dirty="0" smtClean="0"/>
              <a:t>)phi+3; </a:t>
            </a:r>
            <a:r>
              <a:rPr lang="en-US" altLang="ko-KR" dirty="0" smtClean="0">
                <a:solidFill>
                  <a:srgbClr val="FF0000"/>
                </a:solidFill>
              </a:rPr>
              <a:t>phi == 6.0</a:t>
            </a:r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smtClean="0"/>
              <a:t>논리적으로 변환이 안 되는 경우에는 하지   말자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66696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/>
              <a:t>b</a:t>
            </a:r>
            <a:r>
              <a:rPr lang="en-US" altLang="ko-KR" dirty="0" err="1" smtClean="0"/>
              <a:t>oolean</a:t>
            </a:r>
            <a:r>
              <a:rPr lang="en-US" altLang="ko-KR" dirty="0" smtClean="0"/>
              <a:t> type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err="1"/>
              <a:t>b</a:t>
            </a:r>
            <a:r>
              <a:rPr lang="en-US" altLang="ko-KR" dirty="0" err="1" smtClean="0"/>
              <a:t>oolean</a:t>
            </a:r>
            <a:r>
              <a:rPr lang="en-US" altLang="ko-KR" dirty="0" smtClean="0"/>
              <a:t> : true / false</a:t>
            </a:r>
          </a:p>
          <a:p>
            <a:pPr lvl="1"/>
            <a:r>
              <a:rPr lang="ko-KR" altLang="en-US" dirty="0" smtClean="0"/>
              <a:t>논리적으로 옳고 그름을 표현하기 위한       </a:t>
            </a:r>
            <a:r>
              <a:rPr lang="ko-KR" altLang="en-US" dirty="0" err="1" smtClean="0"/>
              <a:t>자료형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C</a:t>
            </a:r>
            <a:r>
              <a:rPr lang="ko-KR" altLang="en-US" dirty="0" smtClean="0"/>
              <a:t>에는 존재하지 않지만 항상 생각해야   하는 개념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보통 </a:t>
            </a:r>
            <a:r>
              <a:rPr lang="en-US" altLang="ko-KR" dirty="0" smtClean="0"/>
              <a:t>1byte</a:t>
            </a:r>
            <a:r>
              <a:rPr lang="ko-KR" altLang="en-US" dirty="0" smtClean="0"/>
              <a:t>를 차지한다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0</a:t>
            </a:r>
            <a:r>
              <a:rPr lang="ko-KR" altLang="en-US" dirty="0" smtClean="0"/>
              <a:t>과 </a:t>
            </a:r>
            <a:r>
              <a:rPr lang="en-US" altLang="ko-KR" dirty="0" smtClean="0"/>
              <a:t>1</a:t>
            </a:r>
            <a:r>
              <a:rPr lang="ko-KR" altLang="en-US" dirty="0" smtClean="0"/>
              <a:t>만 있으면 될 텐데</a:t>
            </a:r>
            <a:r>
              <a:rPr lang="en-US" altLang="ko-KR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8044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추가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문자에 관하여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기본적으로는 </a:t>
            </a:r>
            <a:r>
              <a:rPr lang="en-US" altLang="ko-KR" dirty="0" smtClean="0"/>
              <a:t>ASCII </a:t>
            </a:r>
            <a:r>
              <a:rPr lang="ko-KR" altLang="en-US" dirty="0" smtClean="0"/>
              <a:t>코드를 사용함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한글의 경우 확장 </a:t>
            </a:r>
            <a:r>
              <a:rPr lang="en-US" altLang="ko-KR" dirty="0" smtClean="0"/>
              <a:t>ASCII</a:t>
            </a:r>
            <a:r>
              <a:rPr lang="ko-KR" altLang="en-US" dirty="0" smtClean="0"/>
              <a:t>코드를 사용하며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표현하는 데에 </a:t>
            </a:r>
            <a:r>
              <a:rPr lang="en-US" altLang="ko-KR" dirty="0" smtClean="0"/>
              <a:t>2</a:t>
            </a:r>
            <a:r>
              <a:rPr lang="ko-KR" altLang="en-US" dirty="0" smtClean="0"/>
              <a:t>바이트를 소모함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ASCII</a:t>
            </a:r>
            <a:r>
              <a:rPr lang="ko-KR" altLang="en-US" dirty="0" smtClean="0"/>
              <a:t>코드로는 커버할 수 없는 것들을 </a:t>
            </a:r>
            <a:r>
              <a:rPr lang="en-US" altLang="ko-KR" dirty="0" smtClean="0"/>
              <a:t>escape sequence</a:t>
            </a:r>
            <a:r>
              <a:rPr lang="ko-KR" altLang="en-US" dirty="0" smtClean="0"/>
              <a:t>라고 한다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ex. \n </a:t>
            </a:r>
            <a:r>
              <a:rPr lang="ko-KR" altLang="en-US" dirty="0" err="1" smtClean="0"/>
              <a:t>개행</a:t>
            </a:r>
            <a:r>
              <a:rPr lang="en-US" altLang="ko-KR" dirty="0" smtClean="0"/>
              <a:t>, \b </a:t>
            </a:r>
            <a:r>
              <a:rPr lang="ko-KR" altLang="en-US" dirty="0" smtClean="0"/>
              <a:t>백스페이스</a:t>
            </a:r>
            <a:r>
              <a:rPr lang="en-US" altLang="ko-KR" dirty="0" smtClean="0"/>
              <a:t>, \” “…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7824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추</a:t>
            </a:r>
            <a:r>
              <a:rPr lang="ko-KR" altLang="en-US" dirty="0"/>
              <a:t>가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값을 </a:t>
            </a:r>
            <a:r>
              <a:rPr lang="en-US" altLang="ko-KR" dirty="0" smtClean="0"/>
              <a:t>10</a:t>
            </a:r>
            <a:r>
              <a:rPr lang="ko-KR" altLang="en-US" dirty="0" smtClean="0"/>
              <a:t>진법 이외의 값으로 출력하고 싶다면</a:t>
            </a:r>
            <a:r>
              <a:rPr lang="en-US" altLang="ko-KR" dirty="0" smtClean="0"/>
              <a:t>…</a:t>
            </a:r>
          </a:p>
          <a:p>
            <a:pPr lvl="1"/>
            <a:r>
              <a:rPr lang="en-US" altLang="ko-KR" dirty="0" smtClean="0"/>
              <a:t>%x = hexadecimal(16</a:t>
            </a:r>
            <a:r>
              <a:rPr lang="ko-KR" altLang="en-US" dirty="0" smtClean="0"/>
              <a:t>진법</a:t>
            </a:r>
            <a:r>
              <a:rPr lang="en-US" altLang="ko-KR" dirty="0" smtClean="0"/>
              <a:t>)</a:t>
            </a:r>
            <a:r>
              <a:rPr lang="ko-KR" altLang="en-US" dirty="0" smtClean="0"/>
              <a:t>으로 표현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2</a:t>
            </a:r>
            <a:r>
              <a:rPr lang="ko-KR" altLang="en-US" dirty="0" smtClean="0"/>
              <a:t>진법은 없습니다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만들어야 됩니다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0502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연산</a:t>
            </a:r>
            <a:r>
              <a:rPr lang="ko-KR" altLang="en-US" dirty="0"/>
              <a:t>자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자료를 저장을 했으면 이걸 활용을 해야 한다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자료를 다루기 위한 기본적 명령어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산</a:t>
            </a:r>
            <a:r>
              <a:rPr lang="ko-KR" altLang="en-US" dirty="0"/>
              <a:t>술</a:t>
            </a:r>
            <a:r>
              <a:rPr lang="ko-KR" altLang="en-US" dirty="0" smtClean="0"/>
              <a:t>연산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논리연산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비트연산</a:t>
            </a:r>
            <a:r>
              <a:rPr lang="en-US" altLang="ko-KR" dirty="0" smtClean="0"/>
              <a:t>…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7991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산술 연산자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말 그대로 기본적인 값의 계산을 위한    연산자</a:t>
            </a:r>
            <a:endParaRPr lang="en-US" altLang="ko-KR" dirty="0" smtClean="0"/>
          </a:p>
          <a:p>
            <a:endParaRPr lang="en-US" altLang="ko-KR" dirty="0" smtClean="0"/>
          </a:p>
          <a:p>
            <a:pPr lvl="1"/>
            <a:r>
              <a:rPr lang="en-US" altLang="ko-KR" dirty="0" smtClean="0"/>
              <a:t>= : </a:t>
            </a:r>
            <a:r>
              <a:rPr lang="ko-KR" altLang="en-US" dirty="0" smtClean="0"/>
              <a:t>대입 </a:t>
            </a:r>
            <a:r>
              <a:rPr lang="en-US" altLang="ko-KR" dirty="0" smtClean="0"/>
              <a:t>(ex. a=10; : a</a:t>
            </a:r>
            <a:r>
              <a:rPr lang="ko-KR" altLang="en-US" dirty="0" smtClean="0"/>
              <a:t>라는 공간에 </a:t>
            </a:r>
            <a:r>
              <a:rPr lang="en-US" altLang="ko-KR" dirty="0" smtClean="0"/>
              <a:t>10</a:t>
            </a:r>
            <a:r>
              <a:rPr lang="ko-KR" altLang="en-US" dirty="0" smtClean="0"/>
              <a:t>을 저장</a:t>
            </a:r>
            <a:r>
              <a:rPr lang="en-US" altLang="ko-KR" dirty="0" smtClean="0"/>
              <a:t>)</a:t>
            </a:r>
          </a:p>
          <a:p>
            <a:pPr lvl="2"/>
            <a:r>
              <a:rPr lang="ko-KR" altLang="en-US" dirty="0" smtClean="0"/>
              <a:t>주의</a:t>
            </a:r>
            <a:r>
              <a:rPr lang="en-US" altLang="ko-KR" dirty="0" smtClean="0"/>
              <a:t>! </a:t>
            </a:r>
            <a:r>
              <a:rPr lang="ko-KR" altLang="en-US" dirty="0" smtClean="0"/>
              <a:t>오른쪽의 값 </a:t>
            </a:r>
            <a:r>
              <a:rPr lang="en-US" altLang="ko-KR" dirty="0" smtClean="0"/>
              <a:t>-&gt; </a:t>
            </a:r>
            <a:r>
              <a:rPr lang="ko-KR" altLang="en-US" dirty="0" smtClean="0"/>
              <a:t>왼쪽이다</a:t>
            </a:r>
            <a:r>
              <a:rPr lang="en-US" altLang="ko-KR" dirty="0" smtClean="0"/>
              <a:t>.</a:t>
            </a:r>
          </a:p>
          <a:p>
            <a:pPr lvl="1"/>
            <a:endParaRPr lang="en-US" altLang="ko-KR" dirty="0" smtClean="0"/>
          </a:p>
          <a:p>
            <a:pPr lvl="1"/>
            <a:r>
              <a:rPr lang="en-US" altLang="ko-KR" dirty="0" smtClean="0"/>
              <a:t>+, -, *, /(</a:t>
            </a:r>
            <a:r>
              <a:rPr lang="ko-KR" altLang="en-US" dirty="0" smtClean="0"/>
              <a:t>가감승제</a:t>
            </a:r>
            <a:r>
              <a:rPr lang="en-US" altLang="ko-KR" dirty="0" smtClean="0"/>
              <a:t>) : </a:t>
            </a:r>
            <a:r>
              <a:rPr lang="ko-KR" altLang="en-US" dirty="0" smtClean="0"/>
              <a:t>여러분이 익히 아는 그것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r>
              <a:rPr lang="en-US" altLang="ko-KR" dirty="0" smtClean="0"/>
              <a:t>% : mod </a:t>
            </a:r>
            <a:r>
              <a:rPr lang="ko-KR" altLang="en-US" dirty="0" smtClean="0"/>
              <a:t>연산자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나머지값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0718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변수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Variable</a:t>
            </a:r>
          </a:p>
          <a:p>
            <a:pPr lvl="1"/>
            <a:r>
              <a:rPr lang="ko-KR" altLang="en-US" dirty="0" smtClean="0"/>
              <a:t>수학적 의미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값이 정해지지 않은 수식의 구성요소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컴공적</a:t>
            </a:r>
            <a:r>
              <a:rPr lang="ko-KR" altLang="en-US" dirty="0" smtClean="0"/>
              <a:t> 의미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데이터를 저장하기 위한 메모리와 그 저장된 값</a:t>
            </a:r>
            <a:endParaRPr lang="en-US" altLang="ko-KR" dirty="0" smtClean="0"/>
          </a:p>
          <a:p>
            <a:pPr lvl="1"/>
            <a:endParaRPr lang="en-US" altLang="ko-KR" dirty="0"/>
          </a:p>
          <a:p>
            <a:r>
              <a:rPr lang="ko-KR" altLang="en-US" dirty="0" smtClean="0"/>
              <a:t>변수와 함수만 있으면 프로그램을 만들 수 있다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930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그런데</a:t>
            </a:r>
            <a:r>
              <a:rPr lang="en-US" altLang="ko-KR" dirty="0" smtClean="0"/>
              <a:t>…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정수형과 </a:t>
            </a:r>
            <a:r>
              <a:rPr lang="ko-KR" altLang="en-US" dirty="0" err="1" smtClean="0"/>
              <a:t>실수형의</a:t>
            </a:r>
            <a:r>
              <a:rPr lang="ko-KR" altLang="en-US" dirty="0" smtClean="0"/>
              <a:t> 연산자를 곱해보았다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그러면 뭐가 나오는 걸까</a:t>
            </a:r>
            <a:r>
              <a:rPr lang="en-US" altLang="ko-KR" dirty="0" smtClean="0"/>
              <a:t>?</a:t>
            </a:r>
          </a:p>
          <a:p>
            <a:pPr lvl="1"/>
            <a:r>
              <a:rPr lang="ko-KR" altLang="en-US" dirty="0" smtClean="0"/>
              <a:t>심지어 나눗셈은 더 심각하다</a:t>
            </a:r>
            <a:r>
              <a:rPr lang="en-US" altLang="ko-KR" dirty="0" smtClean="0"/>
              <a:t>!</a:t>
            </a:r>
          </a:p>
          <a:p>
            <a:pPr lvl="1"/>
            <a:endParaRPr lang="en-US" altLang="ko-KR" dirty="0"/>
          </a:p>
          <a:p>
            <a:r>
              <a:rPr lang="ko-KR" altLang="en-US" dirty="0" smtClean="0"/>
              <a:t>이러한 경우 </a:t>
            </a:r>
            <a:r>
              <a:rPr lang="en-US" altLang="ko-KR" dirty="0" smtClean="0"/>
              <a:t>“</a:t>
            </a:r>
            <a:r>
              <a:rPr lang="ko-KR" altLang="en-US" dirty="0" err="1" smtClean="0"/>
              <a:t>형변환</a:t>
            </a:r>
            <a:r>
              <a:rPr lang="en-US" altLang="ko-KR" dirty="0" smtClean="0"/>
              <a:t>”</a:t>
            </a:r>
            <a:r>
              <a:rPr lang="ko-KR" altLang="en-US" dirty="0" smtClean="0"/>
              <a:t>이 일어난다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위의 경우 전부 </a:t>
            </a:r>
            <a:r>
              <a:rPr lang="ko-KR" altLang="en-US" dirty="0" err="1" smtClean="0"/>
              <a:t>실수형의</a:t>
            </a:r>
            <a:r>
              <a:rPr lang="ko-KR" altLang="en-US" dirty="0" smtClean="0"/>
              <a:t> 결과를 뱉어낸다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0</a:t>
            </a:r>
            <a:r>
              <a:rPr lang="ko-KR" altLang="en-US" dirty="0" smtClean="0"/>
              <a:t>으로 나누는 경우에는 </a:t>
            </a:r>
            <a:r>
              <a:rPr lang="en-US" altLang="ko-KR" dirty="0" err="1" smtClean="0"/>
              <a:t>NaN</a:t>
            </a:r>
            <a:r>
              <a:rPr lang="en-US" altLang="ko-KR" dirty="0" smtClean="0"/>
              <a:t>(Not a Number)</a:t>
            </a:r>
            <a:r>
              <a:rPr lang="ko-KR" altLang="en-US" dirty="0" smtClean="0"/>
              <a:t>를 뱉고 터질 것이다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1534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복합대입 연산자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좀더 간결하게 연산을 표현하는 방식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연산자 대입연산자 의 형태</a:t>
            </a:r>
            <a:r>
              <a:rPr lang="en-US" altLang="ko-KR" dirty="0" smtClean="0"/>
              <a:t>(ex. +=)</a:t>
            </a:r>
          </a:p>
          <a:p>
            <a:pPr lvl="1"/>
            <a:r>
              <a:rPr lang="ko-KR" altLang="en-US" dirty="0" smtClean="0"/>
              <a:t>의미 </a:t>
            </a:r>
            <a:r>
              <a:rPr lang="en-US" altLang="ko-KR" dirty="0" smtClean="0"/>
              <a:t>: a+=b; a</a:t>
            </a:r>
            <a:r>
              <a:rPr lang="ko-KR" altLang="en-US" dirty="0" smtClean="0"/>
              <a:t>에 </a:t>
            </a:r>
            <a:r>
              <a:rPr lang="en-US" altLang="ko-KR" dirty="0" smtClean="0"/>
              <a:t>b</a:t>
            </a:r>
            <a:r>
              <a:rPr lang="ko-KR" altLang="en-US" dirty="0" smtClean="0"/>
              <a:t>를 더한 값을 </a:t>
            </a:r>
            <a:r>
              <a:rPr lang="en-US" altLang="ko-KR" dirty="0" smtClean="0"/>
              <a:t>a</a:t>
            </a:r>
            <a:r>
              <a:rPr lang="ko-KR" altLang="en-US" dirty="0" smtClean="0"/>
              <a:t>에 저장한다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94016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관계 연산자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두 값의 관계를 확인하는 연산자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변수끼리일 수도 있고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변수와 값일 수도 있고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그냥 값끼리의 비교일 수도 있다</a:t>
            </a:r>
            <a:endParaRPr lang="en-US" altLang="ko-KR" dirty="0" smtClean="0"/>
          </a:p>
          <a:p>
            <a:pPr lvl="1"/>
            <a:endParaRPr lang="en-US" altLang="ko-KR" dirty="0"/>
          </a:p>
          <a:p>
            <a:r>
              <a:rPr lang="en-US" altLang="ko-KR" dirty="0" smtClean="0"/>
              <a:t>&lt;,&gt;,==,!=,&lt;=,&gt;=</a:t>
            </a:r>
          </a:p>
          <a:p>
            <a:pPr lvl="1"/>
            <a:r>
              <a:rPr lang="ko-KR" altLang="en-US" dirty="0" smtClean="0"/>
              <a:t>대소비교</a:t>
            </a:r>
            <a:r>
              <a:rPr lang="en-US" altLang="ko-KR" dirty="0" smtClean="0"/>
              <a:t>,</a:t>
            </a:r>
            <a:r>
              <a:rPr lang="ko-KR" altLang="en-US" dirty="0"/>
              <a:t> </a:t>
            </a:r>
            <a:r>
              <a:rPr lang="ko-KR" altLang="en-US" dirty="0" smtClean="0"/>
              <a:t>대소비교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동일한가</a:t>
            </a:r>
            <a:r>
              <a:rPr lang="en-US" altLang="ko-KR" dirty="0" smtClean="0"/>
              <a:t>?, </a:t>
            </a:r>
            <a:r>
              <a:rPr lang="ko-KR" altLang="en-US" dirty="0" smtClean="0"/>
              <a:t>다른가</a:t>
            </a:r>
            <a:r>
              <a:rPr lang="en-US" altLang="ko-KR" dirty="0" smtClean="0"/>
              <a:t>?, </a:t>
            </a:r>
            <a:r>
              <a:rPr lang="en-US" altLang="ko-KR" dirty="0" smtClean="0"/>
              <a:t>    </a:t>
            </a:r>
            <a:r>
              <a:rPr lang="ko-KR" altLang="en-US" dirty="0" smtClean="0"/>
              <a:t>대소비교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대소비교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ex. a&lt;b : a</a:t>
            </a:r>
            <a:r>
              <a:rPr lang="ko-KR" altLang="en-US" dirty="0" smtClean="0"/>
              <a:t>가 </a:t>
            </a:r>
            <a:r>
              <a:rPr lang="en-US" altLang="ko-KR" dirty="0" smtClean="0"/>
              <a:t>b</a:t>
            </a:r>
            <a:r>
              <a:rPr lang="ko-KR" altLang="en-US" dirty="0" smtClean="0"/>
              <a:t>보다 작은가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8867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논리 연산자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&amp;&amp;, ||, !</a:t>
            </a:r>
          </a:p>
          <a:p>
            <a:pPr lvl="1"/>
            <a:r>
              <a:rPr lang="en-US" altLang="ko-KR" dirty="0" smtClean="0"/>
              <a:t>&amp;&amp;</a:t>
            </a:r>
            <a:r>
              <a:rPr lang="ko-KR" altLang="en-US" dirty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복수의 </a:t>
            </a:r>
            <a:r>
              <a:rPr lang="en-US" altLang="ko-KR" dirty="0" err="1" smtClean="0"/>
              <a:t>boolean</a:t>
            </a:r>
            <a:r>
              <a:rPr lang="ko-KR" altLang="en-US" dirty="0" smtClean="0"/>
              <a:t>이 모두 </a:t>
            </a:r>
            <a:r>
              <a:rPr lang="en-US" altLang="ko-KR" dirty="0" smtClean="0"/>
              <a:t>true</a:t>
            </a:r>
            <a:r>
              <a:rPr lang="ko-KR" altLang="en-US" dirty="0" smtClean="0"/>
              <a:t>인 경우에만 </a:t>
            </a:r>
            <a:r>
              <a:rPr lang="en-US" altLang="ko-KR" dirty="0" smtClean="0"/>
              <a:t>true</a:t>
            </a:r>
            <a:r>
              <a:rPr lang="ko-KR" altLang="en-US" dirty="0" smtClean="0"/>
              <a:t>를 반환 </a:t>
            </a:r>
            <a:r>
              <a:rPr lang="en-US" altLang="ko-KR" dirty="0"/>
              <a:t>(</a:t>
            </a:r>
            <a:r>
              <a:rPr lang="en-US" altLang="ko-KR" dirty="0" smtClean="0"/>
              <a:t>ex. 2&gt;1&amp;&amp;4&lt;=4 </a:t>
            </a:r>
            <a:r>
              <a:rPr lang="ko-KR" altLang="en-US" dirty="0" smtClean="0"/>
              <a:t>의</a:t>
            </a:r>
            <a:r>
              <a:rPr lang="en-US" altLang="ko-KR" dirty="0" smtClean="0"/>
              <a:t> </a:t>
            </a:r>
            <a:r>
              <a:rPr lang="ko-KR" altLang="en-US" dirty="0" smtClean="0"/>
              <a:t>값은 </a:t>
            </a:r>
            <a:r>
              <a:rPr lang="en-US" altLang="ko-KR" dirty="0" smtClean="0"/>
              <a:t>true)</a:t>
            </a:r>
          </a:p>
          <a:p>
            <a:pPr lvl="1"/>
            <a:endParaRPr lang="en-US" altLang="ko-KR" dirty="0" smtClean="0"/>
          </a:p>
          <a:p>
            <a:pPr lvl="1"/>
            <a:r>
              <a:rPr lang="en-US" altLang="ko-KR" dirty="0" smtClean="0"/>
              <a:t>|| : </a:t>
            </a:r>
            <a:r>
              <a:rPr lang="ko-KR" altLang="en-US" dirty="0" smtClean="0"/>
              <a:t>복수의 </a:t>
            </a:r>
            <a:r>
              <a:rPr lang="en-US" altLang="ko-KR" dirty="0" err="1" smtClean="0"/>
              <a:t>boolean</a:t>
            </a:r>
            <a:r>
              <a:rPr lang="en-US" altLang="ko-KR" dirty="0" smtClean="0"/>
              <a:t> </a:t>
            </a:r>
            <a:r>
              <a:rPr lang="ko-KR" altLang="en-US" dirty="0" smtClean="0"/>
              <a:t>중 단 하나라도 </a:t>
            </a:r>
            <a:r>
              <a:rPr lang="en-US" altLang="ko-KR" dirty="0" smtClean="0"/>
              <a:t>true</a:t>
            </a:r>
            <a:r>
              <a:rPr lang="ko-KR" altLang="en-US" dirty="0" smtClean="0"/>
              <a:t>라면 </a:t>
            </a:r>
            <a:r>
              <a:rPr lang="en-US" altLang="ko-KR" dirty="0" smtClean="0"/>
              <a:t>true</a:t>
            </a:r>
            <a:r>
              <a:rPr lang="ko-KR" altLang="en-US" dirty="0" smtClean="0"/>
              <a:t>를 반환 </a:t>
            </a:r>
            <a:r>
              <a:rPr lang="en-US" altLang="ko-KR" dirty="0" smtClean="0"/>
              <a:t>(ex. 2&gt;1||4!=4 </a:t>
            </a:r>
            <a:r>
              <a:rPr lang="ko-KR" altLang="en-US" dirty="0" smtClean="0"/>
              <a:t>의 값은 </a:t>
            </a:r>
            <a:r>
              <a:rPr lang="en-US" altLang="ko-KR" dirty="0" smtClean="0"/>
              <a:t>true)</a:t>
            </a:r>
          </a:p>
          <a:p>
            <a:pPr lvl="1"/>
            <a:endParaRPr lang="en-US" altLang="ko-KR" dirty="0" smtClean="0"/>
          </a:p>
          <a:p>
            <a:pPr lvl="1"/>
            <a:r>
              <a:rPr lang="en-US" altLang="ko-KR" dirty="0" smtClean="0"/>
              <a:t>! : true &lt;-&gt; false (!2&gt;1 </a:t>
            </a:r>
            <a:r>
              <a:rPr lang="ko-KR" altLang="en-US" dirty="0" smtClean="0"/>
              <a:t>의 값은 </a:t>
            </a:r>
            <a:r>
              <a:rPr lang="en-US" altLang="ko-KR" dirty="0" smtClean="0"/>
              <a:t>false)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6092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단항</a:t>
            </a:r>
            <a:r>
              <a:rPr lang="ko-KR" altLang="en-US" dirty="0" smtClean="0"/>
              <a:t> 연산자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o-KR" altLang="en-US" dirty="0" smtClean="0"/>
              <a:t>수학에서 말하는 항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그거 맞다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항이 하나만 있어도 되는 연산자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++a, --a, a++, a--</a:t>
            </a:r>
          </a:p>
          <a:p>
            <a:endParaRPr lang="en-US" altLang="ko-KR" dirty="0"/>
          </a:p>
          <a:p>
            <a:r>
              <a:rPr lang="en-US" altLang="ko-KR" dirty="0" smtClean="0"/>
              <a:t>a++</a:t>
            </a:r>
            <a:r>
              <a:rPr lang="ko-KR" altLang="en-US" dirty="0" smtClean="0"/>
              <a:t>의 의미 </a:t>
            </a:r>
            <a:r>
              <a:rPr lang="en-US" altLang="ko-KR" dirty="0" smtClean="0"/>
              <a:t>: a+1</a:t>
            </a:r>
            <a:r>
              <a:rPr lang="ko-KR" altLang="en-US" dirty="0" smtClean="0"/>
              <a:t>의 값을 </a:t>
            </a:r>
            <a:r>
              <a:rPr lang="en-US" altLang="ko-KR" dirty="0" smtClean="0"/>
              <a:t>a</a:t>
            </a:r>
            <a:r>
              <a:rPr lang="ko-KR" altLang="en-US" dirty="0" smtClean="0"/>
              <a:t>에 저장한다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만약 다른 명령어와 함께 쓰인 경우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변수 앞에 붙으면 우선 처리하고 다른 명령어를 실행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뒤에 붙으면 명령어가 실행된 다음에 </a:t>
            </a:r>
            <a:r>
              <a:rPr lang="ko-KR" altLang="en-US" dirty="0" err="1" smtClean="0"/>
              <a:t>단항연산을</a:t>
            </a:r>
            <a:r>
              <a:rPr lang="ko-KR" altLang="en-US" dirty="0" smtClean="0"/>
              <a:t> 실행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24799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비트 연산자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변수의 비트상태로 사용하는 연산자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&gt;&gt;,&lt;&lt; : </a:t>
            </a:r>
            <a:r>
              <a:rPr lang="ko-KR" altLang="en-US" dirty="0" smtClean="0"/>
              <a:t>시프트 연산자</a:t>
            </a:r>
            <a:endParaRPr lang="en-US" altLang="ko-KR" dirty="0"/>
          </a:p>
          <a:p>
            <a:pPr lvl="1"/>
            <a:r>
              <a:rPr lang="en-US" altLang="ko-KR" dirty="0" smtClean="0"/>
              <a:t>a=11;(0000 0000 0000 1011)</a:t>
            </a:r>
          </a:p>
          <a:p>
            <a:pPr lvl="1"/>
            <a:r>
              <a:rPr lang="en-US" altLang="ko-KR" dirty="0"/>
              <a:t>a</a:t>
            </a:r>
            <a:r>
              <a:rPr lang="en-US" altLang="ko-KR" dirty="0" smtClean="0"/>
              <a:t>&lt;&lt;2; (a==0000 0000 0010 1100)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&amp;, |, ^, ~(AND, OR, !=, !)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98839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Homework!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일단 자고 수업하기 전까지는 생각해볼게요</a:t>
            </a:r>
            <a:r>
              <a:rPr lang="en-US" altLang="ko-KR" dirty="0" smtClean="0"/>
              <a:t>. </a:t>
            </a:r>
            <a:r>
              <a:rPr lang="ko-KR" altLang="en-US" dirty="0" smtClean="0"/>
              <a:t>저 완전 졸려요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53767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메모리라고</a:t>
            </a:r>
            <a:r>
              <a:rPr lang="en-US" altLang="ko-KR" dirty="0" smtClean="0"/>
              <a:t>???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484784"/>
            <a:ext cx="3905250" cy="458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55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변수의 선언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메모리에 자리를 잡아주고 그 </a:t>
            </a:r>
            <a:r>
              <a:rPr lang="ko-KR" altLang="en-US" b="1" dirty="0" smtClean="0">
                <a:solidFill>
                  <a:srgbClr val="FF0000"/>
                </a:solidFill>
              </a:rPr>
              <a:t>공간</a:t>
            </a:r>
            <a:r>
              <a:rPr lang="ko-KR" altLang="en-US" dirty="0" smtClean="0"/>
              <a:t>에 이름을 붙이는 행동</a:t>
            </a:r>
            <a:endParaRPr lang="en-US" altLang="ko-KR" dirty="0"/>
          </a:p>
          <a:p>
            <a:pPr lvl="1"/>
            <a:r>
              <a:rPr lang="ko-KR" altLang="en-US" dirty="0" smtClean="0"/>
              <a:t>내가 이 공간을 잡고 사용하겠다</a:t>
            </a:r>
            <a:r>
              <a:rPr lang="en-US" altLang="ko-KR" dirty="0" smtClean="0"/>
              <a:t>!</a:t>
            </a:r>
            <a:r>
              <a:rPr lang="ko-KR" altLang="en-US" dirty="0" smtClean="0"/>
              <a:t>라고 컴파일러에게 말해주는 것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이름을 붙임으로써 이 공간에 들어있는  데이터를 이름을 통해 가져와서 사용할 수 있다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6383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컴퓨터는 멍청하다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컴퓨터는 </a:t>
            </a:r>
            <a:r>
              <a:rPr lang="en-US" altLang="ko-KR" dirty="0" smtClean="0"/>
              <a:t>0</a:t>
            </a:r>
            <a:r>
              <a:rPr lang="ko-KR" altLang="en-US" dirty="0" smtClean="0"/>
              <a:t>과 </a:t>
            </a:r>
            <a:r>
              <a:rPr lang="en-US" altLang="ko-KR" dirty="0" smtClean="0"/>
              <a:t>1</a:t>
            </a:r>
            <a:r>
              <a:rPr lang="ko-KR" altLang="en-US" dirty="0" smtClean="0"/>
              <a:t>밖에 모름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따라</a:t>
            </a:r>
            <a:r>
              <a:rPr lang="ko-KR" altLang="en-US" dirty="0"/>
              <a:t>서</a:t>
            </a:r>
            <a:r>
              <a:rPr lang="ko-KR" altLang="en-US" dirty="0" smtClean="0"/>
              <a:t> 데이터를 그냥 던져주면 이게 숫자인지 글자인지 모름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그럼 어떻게 하면 데이터를 적절하게 다룰 수 있을까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3987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약속을 했습니다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우리가 데이터를 쓸 때 어떤 데이터인지 알려주면 되겠구나</a:t>
            </a:r>
            <a:r>
              <a:rPr lang="en-US" altLang="ko-KR" dirty="0" smtClean="0"/>
              <a:t>!</a:t>
            </a:r>
          </a:p>
          <a:p>
            <a:pPr lvl="1"/>
            <a:r>
              <a:rPr lang="ko-KR" altLang="en-US" dirty="0" smtClean="0"/>
              <a:t>누구한테</a:t>
            </a:r>
            <a:r>
              <a:rPr lang="en-US" altLang="ko-KR" dirty="0" smtClean="0"/>
              <a:t>?</a:t>
            </a:r>
          </a:p>
          <a:p>
            <a:endParaRPr lang="en-US" altLang="ko-KR" dirty="0"/>
          </a:p>
          <a:p>
            <a:r>
              <a:rPr lang="ko-KR" altLang="en-US" dirty="0" smtClean="0"/>
              <a:t>그럼 각 데이터의 형태에 이름을 붙여주자</a:t>
            </a:r>
            <a:r>
              <a:rPr lang="en-US" altLang="ko-KR" dirty="0" smtClean="0"/>
              <a:t>!</a:t>
            </a:r>
          </a:p>
          <a:p>
            <a:endParaRPr lang="en-US" altLang="ko-KR" dirty="0"/>
          </a:p>
          <a:p>
            <a:r>
              <a:rPr lang="ko-KR" altLang="en-US" dirty="0" smtClean="0"/>
              <a:t>그렇게 해서 </a:t>
            </a:r>
            <a:r>
              <a:rPr lang="en-US" altLang="ko-KR" dirty="0" smtClean="0"/>
              <a:t>‘</a:t>
            </a:r>
            <a:r>
              <a:rPr lang="ko-KR" altLang="en-US" dirty="0" err="1" smtClean="0"/>
              <a:t>자</a:t>
            </a:r>
            <a:r>
              <a:rPr lang="ko-KR" altLang="en-US" dirty="0" err="1"/>
              <a:t>료</a:t>
            </a:r>
            <a:r>
              <a:rPr lang="ko-KR" altLang="en-US" dirty="0" err="1" smtClean="0"/>
              <a:t>형</a:t>
            </a:r>
            <a:r>
              <a:rPr lang="en-US" altLang="ko-KR" dirty="0" smtClean="0"/>
              <a:t>’ </a:t>
            </a:r>
            <a:r>
              <a:rPr lang="ko-KR" altLang="en-US" dirty="0" smtClean="0"/>
              <a:t>이라는 개념이 탄생했습니다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721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그래서 우리가 변수를 쓸 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변수를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선언</a:t>
            </a:r>
            <a:r>
              <a:rPr lang="en-US" altLang="ko-KR" dirty="0" smtClean="0"/>
              <a:t>’</a:t>
            </a:r>
            <a:r>
              <a:rPr lang="ko-KR" altLang="en-US" dirty="0" smtClean="0"/>
              <a:t>할 때</a:t>
            </a:r>
            <a:endParaRPr lang="en-US" altLang="ko-KR" dirty="0" smtClean="0"/>
          </a:p>
          <a:p>
            <a:pPr lvl="1"/>
            <a:r>
              <a:rPr lang="en-US" altLang="ko-KR" dirty="0"/>
              <a:t>t</a:t>
            </a:r>
            <a:r>
              <a:rPr lang="en-US" altLang="ko-KR" dirty="0" smtClean="0"/>
              <a:t>ype name;</a:t>
            </a:r>
          </a:p>
          <a:p>
            <a:pPr lvl="1"/>
            <a:r>
              <a:rPr lang="en-US" altLang="ko-KR" dirty="0"/>
              <a:t>t</a:t>
            </a:r>
            <a:r>
              <a:rPr lang="en-US" altLang="ko-KR" dirty="0" smtClean="0"/>
              <a:t>ype _name = </a:t>
            </a:r>
            <a:r>
              <a:rPr lang="en-US" altLang="ko-KR" dirty="0" err="1" smtClean="0"/>
              <a:t>blahblah</a:t>
            </a:r>
            <a:r>
              <a:rPr lang="en-US" altLang="ko-KR" dirty="0" smtClean="0"/>
              <a:t>;</a:t>
            </a:r>
          </a:p>
          <a:p>
            <a:pPr lvl="1"/>
            <a:r>
              <a:rPr lang="en-US" altLang="ko-KR" dirty="0" smtClean="0"/>
              <a:t>type name1, name2=</a:t>
            </a:r>
            <a:r>
              <a:rPr lang="en-US" altLang="ko-KR" dirty="0" err="1" smtClean="0"/>
              <a:t>blahblah</a:t>
            </a:r>
            <a:r>
              <a:rPr lang="en-US" altLang="ko-KR" dirty="0" smtClean="0"/>
              <a:t>, name3;</a:t>
            </a:r>
          </a:p>
          <a:p>
            <a:pPr lvl="1"/>
            <a:endParaRPr lang="en-US" altLang="ko-KR" dirty="0"/>
          </a:p>
          <a:p>
            <a:r>
              <a:rPr lang="ko-KR" altLang="en-US" dirty="0" smtClean="0"/>
              <a:t>이름의 주의점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문자와 숫자로 이루어지되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첫 글자는 문자로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‘_’</a:t>
            </a:r>
            <a:r>
              <a:rPr lang="ko-KR" altLang="en-US" dirty="0" smtClean="0"/>
              <a:t>를 제외한 모든 특수문자는 사용 불가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265086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자</a:t>
            </a:r>
            <a:r>
              <a:rPr lang="ko-KR" altLang="en-US" dirty="0" err="1"/>
              <a:t>료</a:t>
            </a:r>
            <a:r>
              <a:rPr lang="ko-KR" altLang="en-US" dirty="0" err="1" smtClean="0"/>
              <a:t>형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8965907"/>
              </p:ext>
            </p:extLst>
          </p:nvPr>
        </p:nvGraphicFramePr>
        <p:xfrm>
          <a:off x="539552" y="1863106"/>
          <a:ext cx="7848873" cy="1557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291"/>
                <a:gridCol w="2616291"/>
                <a:gridCol w="2616291"/>
              </a:tblGrid>
              <a:tr h="485774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정수형 변수</a:t>
                      </a:r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실수형</a:t>
                      </a:r>
                      <a:r>
                        <a:rPr lang="ko-KR" altLang="en-US" dirty="0" smtClean="0"/>
                        <a:t> 변수</a:t>
                      </a:r>
                      <a:endParaRPr lang="ko-KR" altLang="en-US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char(%</a:t>
                      </a:r>
                      <a:r>
                        <a:rPr lang="en-US" altLang="ko-KR" dirty="0" err="1" smtClean="0"/>
                        <a:t>c,%d</a:t>
                      </a:r>
                      <a:r>
                        <a:rPr lang="en-US" altLang="ko-KR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short(%d)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float(%f)</a:t>
                      </a:r>
                      <a:endParaRPr lang="ko-KR" altLang="en-US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 smtClean="0"/>
                        <a:t>int</a:t>
                      </a:r>
                      <a:r>
                        <a:rPr lang="en-US" altLang="ko-KR" dirty="0" smtClean="0"/>
                        <a:t>(%d)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long(%d) /</a:t>
                      </a:r>
                    </a:p>
                    <a:p>
                      <a:pPr algn="ctr" latinLnBrk="1"/>
                      <a:r>
                        <a:rPr lang="en-US" altLang="ko-KR" dirty="0" smtClean="0"/>
                        <a:t>long long(%</a:t>
                      </a:r>
                      <a:r>
                        <a:rPr lang="en-US" altLang="ko-KR" dirty="0" err="1" smtClean="0"/>
                        <a:t>ld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double(%lf) /</a:t>
                      </a:r>
                    </a:p>
                    <a:p>
                      <a:pPr algn="ctr" latinLnBrk="1"/>
                      <a:r>
                        <a:rPr lang="en-US" altLang="ko-KR" dirty="0" smtClean="0"/>
                        <a:t>long</a:t>
                      </a:r>
                      <a:r>
                        <a:rPr lang="en-US" altLang="ko-KR" baseline="0" dirty="0" smtClean="0"/>
                        <a:t> double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내용 개체 틀 2"/>
          <p:cNvSpPr txBox="1">
            <a:spLocks/>
          </p:cNvSpPr>
          <p:nvPr/>
        </p:nvSpPr>
        <p:spPr>
          <a:xfrm>
            <a:off x="457200" y="3573016"/>
            <a:ext cx="8229600" cy="26928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 smtClean="0"/>
              <a:t>정수형 변수와 </a:t>
            </a:r>
            <a:r>
              <a:rPr lang="ko-KR" altLang="en-US" dirty="0" err="1" smtClean="0"/>
              <a:t>실수형</a:t>
            </a:r>
            <a:r>
              <a:rPr lang="ko-KR" altLang="en-US" dirty="0" smtClean="0"/>
              <a:t> 변수를 나누는 기준은 저장되는 형태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나머지는 사용하는 메모리의 크기의 차이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따라서 표현할 수 있는 범위에 차이가 있다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0245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char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8</a:t>
            </a:r>
            <a:r>
              <a:rPr lang="ko-KR" altLang="en-US" dirty="0" smtClean="0"/>
              <a:t>비트</a:t>
            </a:r>
            <a:r>
              <a:rPr lang="en-US" altLang="ko-KR" dirty="0" smtClean="0"/>
              <a:t>(1</a:t>
            </a:r>
            <a:r>
              <a:rPr lang="ko-KR" altLang="en-US" dirty="0" smtClean="0"/>
              <a:t>바이트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크기를 가진 정수       </a:t>
            </a:r>
            <a:r>
              <a:rPr lang="ko-KR" altLang="en-US" dirty="0" err="1" smtClean="0"/>
              <a:t>자료형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ko-KR" altLang="en-US" dirty="0" smtClean="0"/>
              <a:t>가장 작은 </a:t>
            </a:r>
            <a:r>
              <a:rPr lang="ko-KR" altLang="en-US" dirty="0" err="1" smtClean="0"/>
              <a:t>자료형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유일하게 모든 환경에서 </a:t>
            </a:r>
            <a:r>
              <a:rPr lang="en-US" altLang="ko-KR" dirty="0" smtClean="0"/>
              <a:t>8</a:t>
            </a:r>
            <a:r>
              <a:rPr lang="ko-KR" altLang="en-US" dirty="0" smtClean="0"/>
              <a:t>비트로 고정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ASCII code</a:t>
            </a:r>
            <a:r>
              <a:rPr lang="ko-KR" altLang="en-US" dirty="0"/>
              <a:t>로</a:t>
            </a:r>
            <a:r>
              <a:rPr lang="ko-KR" altLang="en-US" dirty="0" smtClean="0"/>
              <a:t> 대응되는 문자를 가져온다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1821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913</Words>
  <Application>Microsoft Office PowerPoint</Application>
  <PresentationFormat>화면 슬라이드 쇼(4:3)</PresentationFormat>
  <Paragraphs>183</Paragraphs>
  <Slides>26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26</vt:i4>
      </vt:variant>
    </vt:vector>
  </HeadingPairs>
  <TitlesOfParts>
    <vt:vector size="27" baseType="lpstr">
      <vt:lpstr>Office 테마</vt:lpstr>
      <vt:lpstr>패(중략)노반</vt:lpstr>
      <vt:lpstr>변수</vt:lpstr>
      <vt:lpstr>메모리라고???</vt:lpstr>
      <vt:lpstr>변수의 선언</vt:lpstr>
      <vt:lpstr>컴퓨터는 멍청하다</vt:lpstr>
      <vt:lpstr>약속을 했습니다</vt:lpstr>
      <vt:lpstr>그래서 우리가 변수를 쓸 때</vt:lpstr>
      <vt:lpstr>자료형</vt:lpstr>
      <vt:lpstr>char</vt:lpstr>
      <vt:lpstr>short, int, long, long long</vt:lpstr>
      <vt:lpstr>실수형 변수</vt:lpstr>
      <vt:lpstr>실수형 변수의 표현</vt:lpstr>
      <vt:lpstr>부동소수점</vt:lpstr>
      <vt:lpstr>형변환(typecasting)</vt:lpstr>
      <vt:lpstr>boolean type</vt:lpstr>
      <vt:lpstr>추가 : 문자에 관하여</vt:lpstr>
      <vt:lpstr>추가</vt:lpstr>
      <vt:lpstr>연산자</vt:lpstr>
      <vt:lpstr>산술 연산자</vt:lpstr>
      <vt:lpstr>그런데…</vt:lpstr>
      <vt:lpstr>복합대입 연산자</vt:lpstr>
      <vt:lpstr>관계 연산자</vt:lpstr>
      <vt:lpstr>논리 연산자</vt:lpstr>
      <vt:lpstr>단항 연산자</vt:lpstr>
      <vt:lpstr>비트 연산자</vt:lpstr>
      <vt:lpstr>Homework!</vt:lpstr>
    </vt:vector>
  </TitlesOfParts>
  <Company>CAUCSE13-SOUL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패중략노반</dc:title>
  <dc:creator>Junyeon Julian Weon</dc:creator>
  <cp:lastModifiedBy>Junyeon Julian Weon</cp:lastModifiedBy>
  <cp:revision>83</cp:revision>
  <dcterms:created xsi:type="dcterms:W3CDTF">2015-03-22T07:29:11Z</dcterms:created>
  <dcterms:modified xsi:type="dcterms:W3CDTF">2015-03-30T14:50:22Z</dcterms:modified>
</cp:coreProperties>
</file>